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6"/>
  </p:sldMasterIdLst>
  <p:notesMasterIdLst>
    <p:notesMasterId r:id="rId32"/>
  </p:notesMasterIdLst>
  <p:handoutMasterIdLst>
    <p:handoutMasterId r:id="rId33"/>
  </p:handoutMasterIdLst>
  <p:sldIdLst>
    <p:sldId id="384" r:id="rId7"/>
    <p:sldId id="456" r:id="rId8"/>
    <p:sldId id="457" r:id="rId9"/>
    <p:sldId id="411" r:id="rId10"/>
    <p:sldId id="397" r:id="rId11"/>
    <p:sldId id="445" r:id="rId12"/>
    <p:sldId id="442" r:id="rId13"/>
    <p:sldId id="443" r:id="rId14"/>
    <p:sldId id="444" r:id="rId15"/>
    <p:sldId id="449" r:id="rId16"/>
    <p:sldId id="448" r:id="rId17"/>
    <p:sldId id="451" r:id="rId18"/>
    <p:sldId id="452" r:id="rId19"/>
    <p:sldId id="453" r:id="rId20"/>
    <p:sldId id="399" r:id="rId21"/>
    <p:sldId id="421" r:id="rId22"/>
    <p:sldId id="427" r:id="rId23"/>
    <p:sldId id="424" r:id="rId24"/>
    <p:sldId id="426" r:id="rId25"/>
    <p:sldId id="439" r:id="rId26"/>
    <p:sldId id="440" r:id="rId27"/>
    <p:sldId id="430" r:id="rId28"/>
    <p:sldId id="455" r:id="rId29"/>
    <p:sldId id="454" r:id="rId30"/>
    <p:sldId id="416" r:id="rId31"/>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90930" autoAdjust="0"/>
  </p:normalViewPr>
  <p:slideViewPr>
    <p:cSldViewPr>
      <p:cViewPr varScale="1">
        <p:scale>
          <a:sx n="105" d="100"/>
          <a:sy n="105" d="100"/>
        </p:scale>
        <p:origin x="1044" y="96"/>
      </p:cViewPr>
      <p:guideLst>
        <p:guide orient="horz" pos="2160"/>
        <p:guide pos="2880"/>
      </p:guideLst>
    </p:cSldViewPr>
  </p:slideViewPr>
  <p:outlineViewPr>
    <p:cViewPr>
      <p:scale>
        <a:sx n="33" d="100"/>
        <a:sy n="33" d="100"/>
      </p:scale>
      <p:origin x="0" y="22794"/>
    </p:cViewPr>
  </p:outlineViewPr>
  <p:notesTextViewPr>
    <p:cViewPr>
      <p:scale>
        <a:sx n="1" d="1"/>
        <a:sy n="1" d="1"/>
      </p:scale>
      <p:origin x="0" y="0"/>
    </p:cViewPr>
  </p:notesTextViewPr>
  <p:sorterViewPr>
    <p:cViewPr>
      <p:scale>
        <a:sx n="100" d="100"/>
        <a:sy n="100" d="100"/>
      </p:scale>
      <p:origin x="0" y="-5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main.oecd.org\sdataCFE\Data\CFE\CITY\UK%20Core%20Cities%20Project\Draft\all_figures_v4.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main.oecd.org\sdataCFE\Data\CFE\CITY\UK%20Core%20Cities%20Project\Draft\all_figures_v5.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FS-CH-1.main.oecd.org\Users3\Ozguzel_C\Desktop\UK-productivity\text\figures\all_figur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001601355102276E-2"/>
          <c:y val="1.6729479054560495E-3"/>
          <c:w val="0.95240147169282485"/>
          <c:h val="0.98714667353743346"/>
        </c:manualLayout>
      </c:layout>
      <c:doughnutChart>
        <c:varyColors val="1"/>
        <c:ser>
          <c:idx val="0"/>
          <c:order val="0"/>
          <c:tx>
            <c:strRef>
              <c:f>Sheet1!$B$1</c:f>
              <c:strCache>
                <c:ptCount val="1"/>
                <c:pt idx="0">
                  <c:v>Sales</c:v>
                </c:pt>
              </c:strCache>
            </c:strRef>
          </c:tx>
          <c:spPr>
            <a:solidFill>
              <a:srgbClr val="EFA011"/>
            </a:solidFill>
          </c:spPr>
          <c:dPt>
            <c:idx val="0"/>
            <c:bubble3D val="0"/>
            <c:spPr>
              <a:solidFill>
                <a:srgbClr val="EFA011">
                  <a:alpha val="25098"/>
                </a:srgbClr>
              </a:solidFill>
              <a:ln w="19050">
                <a:solidFill>
                  <a:schemeClr val="lt1"/>
                </a:solidFill>
              </a:ln>
              <a:effectLst/>
            </c:spPr>
            <c:extLst>
              <c:ext xmlns:c16="http://schemas.microsoft.com/office/drawing/2014/chart" uri="{C3380CC4-5D6E-409C-BE32-E72D297353CC}">
                <c16:uniqueId val="{00000003-891B-4CCB-AC9A-B554B8146E3E}"/>
              </c:ext>
            </c:extLst>
          </c:dPt>
          <c:dPt>
            <c:idx val="1"/>
            <c:bubble3D val="0"/>
            <c:spPr>
              <a:solidFill>
                <a:srgbClr val="EFA011">
                  <a:alpha val="40000"/>
                </a:srgbClr>
              </a:solidFill>
              <a:ln w="19050">
                <a:solidFill>
                  <a:schemeClr val="lt1"/>
                </a:solidFill>
              </a:ln>
              <a:effectLst/>
            </c:spPr>
            <c:extLst>
              <c:ext xmlns:c16="http://schemas.microsoft.com/office/drawing/2014/chart" uri="{C3380CC4-5D6E-409C-BE32-E72D297353CC}">
                <c16:uniqueId val="{00000002-891B-4CCB-AC9A-B554B8146E3E}"/>
              </c:ext>
            </c:extLst>
          </c:dPt>
          <c:dPt>
            <c:idx val="2"/>
            <c:bubble3D val="0"/>
            <c:spPr>
              <a:solidFill>
                <a:srgbClr val="EFA011">
                  <a:alpha val="54902"/>
                </a:srgbClr>
              </a:solidFill>
              <a:ln w="19050">
                <a:solidFill>
                  <a:schemeClr val="lt1"/>
                </a:solidFill>
              </a:ln>
              <a:effectLst/>
            </c:spPr>
            <c:extLst>
              <c:ext xmlns:c16="http://schemas.microsoft.com/office/drawing/2014/chart" uri="{C3380CC4-5D6E-409C-BE32-E72D297353CC}">
                <c16:uniqueId val="{00000004-891B-4CCB-AC9A-B554B8146E3E}"/>
              </c:ext>
            </c:extLst>
          </c:dPt>
          <c:dPt>
            <c:idx val="3"/>
            <c:bubble3D val="0"/>
            <c:spPr>
              <a:solidFill>
                <a:srgbClr val="EFA011">
                  <a:alpha val="69804"/>
                </a:srgbClr>
              </a:solidFill>
              <a:ln w="19050">
                <a:solidFill>
                  <a:schemeClr val="lt1"/>
                </a:solidFill>
              </a:ln>
              <a:effectLst/>
            </c:spPr>
            <c:extLst>
              <c:ext xmlns:c16="http://schemas.microsoft.com/office/drawing/2014/chart" uri="{C3380CC4-5D6E-409C-BE32-E72D297353CC}">
                <c16:uniqueId val="{00000005-891B-4CCB-AC9A-B554B8146E3E}"/>
              </c:ext>
            </c:extLst>
          </c:dPt>
          <c:dPt>
            <c:idx val="4"/>
            <c:bubble3D val="0"/>
            <c:spPr>
              <a:solidFill>
                <a:srgbClr val="EFA011">
                  <a:alpha val="85098"/>
                </a:srgbClr>
              </a:solidFill>
              <a:ln w="19050">
                <a:solidFill>
                  <a:schemeClr val="lt1"/>
                </a:solidFill>
              </a:ln>
              <a:effectLst/>
            </c:spPr>
            <c:extLst>
              <c:ext xmlns:c16="http://schemas.microsoft.com/office/drawing/2014/chart" uri="{C3380CC4-5D6E-409C-BE32-E72D297353CC}">
                <c16:uniqueId val="{0000000C-891B-4CCB-AC9A-B554B8146E3E}"/>
              </c:ext>
            </c:extLst>
          </c:dPt>
          <c:dPt>
            <c:idx val="5"/>
            <c:bubble3D val="0"/>
            <c:spPr>
              <a:solidFill>
                <a:srgbClr val="93B80C">
                  <a:alpha val="80000"/>
                </a:srgbClr>
              </a:solidFill>
              <a:ln w="19050">
                <a:solidFill>
                  <a:schemeClr val="lt1"/>
                </a:solidFill>
              </a:ln>
              <a:effectLst/>
            </c:spPr>
            <c:extLst>
              <c:ext xmlns:c16="http://schemas.microsoft.com/office/drawing/2014/chart" uri="{C3380CC4-5D6E-409C-BE32-E72D297353CC}">
                <c16:uniqueId val="{00000006-891B-4CCB-AC9A-B554B8146E3E}"/>
              </c:ext>
            </c:extLst>
          </c:dPt>
          <c:dPt>
            <c:idx val="6"/>
            <c:bubble3D val="0"/>
            <c:spPr>
              <a:solidFill>
                <a:srgbClr val="93B80C">
                  <a:alpha val="60000"/>
                </a:srgbClr>
              </a:solidFill>
              <a:ln w="19050">
                <a:solidFill>
                  <a:schemeClr val="lt1"/>
                </a:solidFill>
              </a:ln>
              <a:effectLst/>
            </c:spPr>
            <c:extLst>
              <c:ext xmlns:c16="http://schemas.microsoft.com/office/drawing/2014/chart" uri="{C3380CC4-5D6E-409C-BE32-E72D297353CC}">
                <c16:uniqueId val="{00000007-891B-4CCB-AC9A-B554B8146E3E}"/>
              </c:ext>
            </c:extLst>
          </c:dPt>
          <c:dPt>
            <c:idx val="7"/>
            <c:bubble3D val="0"/>
            <c:spPr>
              <a:solidFill>
                <a:srgbClr val="93B80C">
                  <a:alpha val="40000"/>
                </a:srgbClr>
              </a:solidFill>
              <a:ln w="19050">
                <a:solidFill>
                  <a:schemeClr val="lt1"/>
                </a:solidFill>
              </a:ln>
              <a:effectLst/>
            </c:spPr>
            <c:extLst>
              <c:ext xmlns:c16="http://schemas.microsoft.com/office/drawing/2014/chart" uri="{C3380CC4-5D6E-409C-BE32-E72D297353CC}">
                <c16:uniqueId val="{00000008-891B-4CCB-AC9A-B554B8146E3E}"/>
              </c:ext>
            </c:extLst>
          </c:dPt>
          <c:dPt>
            <c:idx val="8"/>
            <c:bubble3D val="0"/>
            <c:spPr>
              <a:solidFill>
                <a:srgbClr val="317AA0">
                  <a:alpha val="40000"/>
                </a:srgbClr>
              </a:solidFill>
              <a:ln w="19050">
                <a:solidFill>
                  <a:schemeClr val="lt1"/>
                </a:solidFill>
              </a:ln>
              <a:effectLst/>
            </c:spPr>
            <c:extLst>
              <c:ext xmlns:c16="http://schemas.microsoft.com/office/drawing/2014/chart" uri="{C3380CC4-5D6E-409C-BE32-E72D297353CC}">
                <c16:uniqueId val="{00000009-891B-4CCB-AC9A-B554B8146E3E}"/>
              </c:ext>
            </c:extLst>
          </c:dPt>
          <c:dPt>
            <c:idx val="9"/>
            <c:bubble3D val="0"/>
            <c:spPr>
              <a:solidFill>
                <a:srgbClr val="317AA0">
                  <a:alpha val="60000"/>
                </a:srgbClr>
              </a:solidFill>
              <a:ln w="19050">
                <a:solidFill>
                  <a:schemeClr val="lt1"/>
                </a:solidFill>
              </a:ln>
              <a:effectLst/>
            </c:spPr>
            <c:extLst>
              <c:ext xmlns:c16="http://schemas.microsoft.com/office/drawing/2014/chart" uri="{C3380CC4-5D6E-409C-BE32-E72D297353CC}">
                <c16:uniqueId val="{0000000A-891B-4CCB-AC9A-B554B8146E3E}"/>
              </c:ext>
            </c:extLst>
          </c:dPt>
          <c:dPt>
            <c:idx val="10"/>
            <c:bubble3D val="0"/>
            <c:spPr>
              <a:solidFill>
                <a:srgbClr val="317AA0">
                  <a:alpha val="75000"/>
                </a:srgbClr>
              </a:solidFill>
              <a:ln w="19050">
                <a:solidFill>
                  <a:schemeClr val="lt1"/>
                </a:solidFill>
              </a:ln>
              <a:effectLst/>
            </c:spPr>
            <c:extLst>
              <c:ext xmlns:c16="http://schemas.microsoft.com/office/drawing/2014/chart" uri="{C3380CC4-5D6E-409C-BE32-E72D297353CC}">
                <c16:uniqueId val="{0000000B-891B-4CCB-AC9A-B554B8146E3E}"/>
              </c:ext>
            </c:extLst>
          </c:dPt>
          <c:dLbls>
            <c:dLbl>
              <c:idx val="0"/>
              <c:layout>
                <c:manualLayout>
                  <c:x val="4.810928257257951E-3"/>
                  <c:y val="-5.7637665829314523E-4"/>
                </c:manualLayout>
              </c:layout>
              <c:tx>
                <c:rich>
                  <a:bodyPr rot="0" spcFirstLastPara="1" vertOverflow="ellipsis" vert="horz" wrap="square" lIns="38100" tIns="19050" rIns="38100" bIns="19050" anchor="ctr" anchorCtr="1">
                    <a:noAutofit/>
                  </a:bodyPr>
                  <a:lstStyle/>
                  <a:p>
                    <a:pPr>
                      <a:defRPr sz="1200" b="0" i="0" u="none" strike="noStrike" kern="1200" spc="-20" baseline="0">
                        <a:solidFill>
                          <a:schemeClr val="tx1"/>
                        </a:solidFill>
                        <a:latin typeface="Arial Narrow" panose="020B0606020202030204" pitchFamily="34" charset="0"/>
                        <a:ea typeface="Yu Gothic UI Light" panose="020B0300000000000000" pitchFamily="34" charset="-128"/>
                        <a:cs typeface="Segoe UI" panose="020B0502040204020203" pitchFamily="34" charset="0"/>
                      </a:defRPr>
                    </a:pPr>
                    <a:r>
                      <a:rPr lang="en-US" sz="1200" dirty="0" smtClean="0"/>
                      <a:t>Set a clear vision</a:t>
                    </a:r>
                    <a:r>
                      <a:rPr lang="en-US" sz="1200" baseline="0" dirty="0" smtClean="0"/>
                      <a:t> for National Urban Policy</a:t>
                    </a:r>
                    <a:endParaRPr lang="en-US" sz="1200" dirty="0"/>
                  </a:p>
                </c:rich>
              </c:tx>
              <c:spPr>
                <a:noFill/>
                <a:ln>
                  <a:noFill/>
                </a:ln>
                <a:effectLst/>
              </c:spPr>
              <c:showLegendKey val="0"/>
              <c:showVal val="0"/>
              <c:showCatName val="1"/>
              <c:showSerName val="0"/>
              <c:showPercent val="0"/>
              <c:showBubbleSize val="0"/>
              <c:extLst>
                <c:ext xmlns:c15="http://schemas.microsoft.com/office/drawing/2012/chart" uri="{CE6537A1-D6FC-4f65-9D91-7224C49458BB}">
                  <c15:layout>
                    <c:manualLayout>
                      <c:w val="0.10429435143593258"/>
                      <c:h val="0.14655194898430982"/>
                    </c:manualLayout>
                  </c15:layout>
                </c:ext>
                <c:ext xmlns:c16="http://schemas.microsoft.com/office/drawing/2014/chart" uri="{C3380CC4-5D6E-409C-BE32-E72D297353CC}">
                  <c16:uniqueId val="{00000003-891B-4CCB-AC9A-B554B8146E3E}"/>
                </c:ext>
              </c:extLst>
            </c:dLbl>
            <c:dLbl>
              <c:idx val="1"/>
              <c:layout>
                <c:manualLayout>
                  <c:x val="1.6722341293000077E-2"/>
                  <c:y val="-4.9830795150822491E-3"/>
                </c:manualLayout>
              </c:layout>
              <c:tx>
                <c:rich>
                  <a:bodyPr rot="0" spcFirstLastPara="1" vertOverflow="ellipsis" vert="horz" wrap="square" lIns="38100" tIns="19050" rIns="38100" bIns="19050" anchor="ctr" anchorCtr="1">
                    <a:noAutofit/>
                  </a:bodyPr>
                  <a:lstStyle/>
                  <a:p>
                    <a:pPr>
                      <a:defRPr sz="1200" b="0" i="0" u="none" strike="noStrike" kern="1200" spc="-30" baseline="0">
                        <a:solidFill>
                          <a:schemeClr val="tx1"/>
                        </a:solidFill>
                        <a:latin typeface="Arial Narrow" panose="020B0606020202030204" pitchFamily="34" charset="0"/>
                        <a:ea typeface="Yu Gothic UI Light" panose="020B0300000000000000" pitchFamily="34" charset="-128"/>
                        <a:cs typeface="Segoe UI" panose="020B0502040204020203" pitchFamily="34" charset="0"/>
                      </a:defRPr>
                    </a:pPr>
                    <a:r>
                      <a:rPr lang="en-US" sz="1200" spc="-30" baseline="0" dirty="0" smtClean="0">
                        <a:latin typeface="Arial Narrow" panose="020B0606020202030204" pitchFamily="34" charset="0"/>
                        <a:cs typeface="Segoe UI" panose="020B0502040204020203" pitchFamily="34" charset="0"/>
                      </a:rPr>
                      <a:t>Advance environmental quality</a:t>
                    </a:r>
                    <a:endParaRPr lang="en-US" sz="1200" dirty="0">
                      <a:latin typeface="Arial Narrow" panose="020B0606020202030204" pitchFamily="34" charset="0"/>
                      <a:cs typeface="Segoe UI" panose="020B0502040204020203" pitchFamily="34" charset="0"/>
                    </a:endParaRPr>
                  </a:p>
                </c:rich>
              </c:tx>
              <c:spPr>
                <a:noFill/>
                <a:ln>
                  <a:noFill/>
                </a:ln>
                <a:effectLst/>
              </c:spPr>
              <c:showLegendKey val="0"/>
              <c:showVal val="0"/>
              <c:showCatName val="1"/>
              <c:showSerName val="0"/>
              <c:showPercent val="0"/>
              <c:showBubbleSize val="0"/>
              <c:extLst>
                <c:ext xmlns:c15="http://schemas.microsoft.com/office/drawing/2012/chart" uri="{CE6537A1-D6FC-4f65-9D91-7224C49458BB}">
                  <c15:layout>
                    <c:manualLayout>
                      <c:w val="0.15707212345587498"/>
                      <c:h val="9.3393664666745813E-2"/>
                    </c:manualLayout>
                  </c15:layout>
                </c:ext>
                <c:ext xmlns:c16="http://schemas.microsoft.com/office/drawing/2014/chart" uri="{C3380CC4-5D6E-409C-BE32-E72D297353CC}">
                  <c16:uniqueId val="{00000002-891B-4CCB-AC9A-B554B8146E3E}"/>
                </c:ext>
              </c:extLst>
            </c:dLbl>
            <c:dLbl>
              <c:idx val="2"/>
              <c:layout>
                <c:manualLayout>
                  <c:x val="7.8652589314945377E-3"/>
                  <c:y val="4.929202688835641E-3"/>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Arial Narrow" panose="020B0606020202030204" pitchFamily="34" charset="0"/>
                        <a:ea typeface="Yu Gothic UI Light" panose="020B0300000000000000" pitchFamily="34" charset="-128"/>
                        <a:cs typeface="Segoe UI" panose="020B0502040204020203" pitchFamily="34" charset="0"/>
                      </a:defRPr>
                    </a:pPr>
                    <a:r>
                      <a:rPr lang="en-US" sz="1200" dirty="0" smtClean="0"/>
                      <a:t>Provide opportunities</a:t>
                    </a:r>
                  </a:p>
                  <a:p>
                    <a:pPr>
                      <a:defRPr sz="1200" b="0" i="0" u="none" strike="noStrike" kern="1200" baseline="0">
                        <a:solidFill>
                          <a:schemeClr val="tx1"/>
                        </a:solidFill>
                        <a:latin typeface="Arial Narrow" panose="020B0606020202030204" pitchFamily="34" charset="0"/>
                        <a:ea typeface="Yu Gothic UI Light" panose="020B0300000000000000" pitchFamily="34" charset="-128"/>
                        <a:cs typeface="Segoe UI" panose="020B0502040204020203" pitchFamily="34" charset="0"/>
                      </a:defRPr>
                    </a:pPr>
                    <a:r>
                      <a:rPr lang="en-US" sz="1200" dirty="0" smtClean="0"/>
                      <a:t>for</a:t>
                    </a:r>
                    <a:r>
                      <a:rPr lang="en-US" sz="1200" baseline="0" dirty="0" smtClean="0"/>
                      <a:t> all </a:t>
                    </a:r>
                    <a:endParaRPr lang="en-US" sz="1200" dirty="0"/>
                  </a:p>
                </c:rich>
              </c:tx>
              <c:spPr>
                <a:noFill/>
                <a:ln>
                  <a:noFill/>
                </a:ln>
                <a:effectLst/>
              </c:spPr>
              <c:showLegendKey val="0"/>
              <c:showVal val="0"/>
              <c:showCatName val="1"/>
              <c:showSerName val="0"/>
              <c:showPercent val="0"/>
              <c:showBubbleSize val="0"/>
              <c:extLst>
                <c:ext xmlns:c15="http://schemas.microsoft.com/office/drawing/2012/chart" uri="{CE6537A1-D6FC-4f65-9D91-7224C49458BB}">
                  <c15:layout>
                    <c:manualLayout>
                      <c:w val="0.14890847933948695"/>
                      <c:h val="9.0083621536580449E-2"/>
                    </c:manualLayout>
                  </c15:layout>
                </c:ext>
                <c:ext xmlns:c16="http://schemas.microsoft.com/office/drawing/2014/chart" uri="{C3380CC4-5D6E-409C-BE32-E72D297353CC}">
                  <c16:uniqueId val="{00000004-891B-4CCB-AC9A-B554B8146E3E}"/>
                </c:ext>
              </c:extLst>
            </c:dLbl>
            <c:dLbl>
              <c:idx val="3"/>
              <c:layout>
                <c:manualLayout>
                  <c:x val="6.2929541199426666E-8"/>
                  <c:y val="2.4826201602231876E-3"/>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Arial Narrow" panose="020B0606020202030204" pitchFamily="34" charset="0"/>
                        <a:ea typeface="Yu Gothic UI Light" panose="020B0300000000000000" pitchFamily="34" charset="-128"/>
                        <a:cs typeface="Segoe UI" panose="020B0502040204020203" pitchFamily="34" charset="0"/>
                      </a:defRPr>
                    </a:pPr>
                    <a:r>
                      <a:rPr lang="en-US" sz="1200" dirty="0" smtClean="0">
                        <a:latin typeface="Arial Narrow" panose="020B0606020202030204" pitchFamily="34" charset="0"/>
                        <a:cs typeface="Segoe UI" panose="020B0502040204020203" pitchFamily="34" charset="0"/>
                      </a:rPr>
                      <a:t>Align</a:t>
                    </a:r>
                    <a:r>
                      <a:rPr lang="en-US" sz="1200" baseline="0" dirty="0" smtClean="0">
                        <a:latin typeface="Arial Narrow" panose="020B0606020202030204" pitchFamily="34" charset="0"/>
                        <a:cs typeface="Segoe UI" panose="020B0502040204020203" pitchFamily="34" charset="0"/>
                      </a:rPr>
                      <a:t> sectoral policies</a:t>
                    </a:r>
                    <a:endParaRPr lang="en-US" sz="1200" dirty="0">
                      <a:latin typeface="Arial Narrow" panose="020B0606020202030204" pitchFamily="34" charset="0"/>
                      <a:cs typeface="Segoe UI" panose="020B0502040204020203" pitchFamily="34" charset="0"/>
                    </a:endParaRPr>
                  </a:p>
                </c:rich>
              </c:tx>
              <c:spPr>
                <a:noFill/>
                <a:ln>
                  <a:noFill/>
                </a:ln>
                <a:effectLst/>
              </c:spPr>
              <c:showLegendKey val="0"/>
              <c:showVal val="0"/>
              <c:showCatName val="1"/>
              <c:showSerName val="0"/>
              <c:showPercent val="0"/>
              <c:showBubbleSize val="0"/>
              <c:extLst>
                <c:ext xmlns:c15="http://schemas.microsoft.com/office/drawing/2012/chart" uri="{CE6537A1-D6FC-4f65-9D91-7224C49458BB}">
                  <c15:layout>
                    <c:manualLayout>
                      <c:w val="0.11801856522156105"/>
                      <c:h val="0.15628511251512661"/>
                    </c:manualLayout>
                  </c15:layout>
                </c:ext>
                <c:ext xmlns:c16="http://schemas.microsoft.com/office/drawing/2014/chart" uri="{C3380CC4-5D6E-409C-BE32-E72D297353CC}">
                  <c16:uniqueId val="{00000005-891B-4CCB-AC9A-B554B8146E3E}"/>
                </c:ext>
              </c:extLst>
            </c:dLbl>
            <c:dLbl>
              <c:idx val="4"/>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Arial Narrow" panose="020B0606020202030204" pitchFamily="34" charset="0"/>
                        <a:ea typeface="Yu Gothic UI Light" panose="020B0300000000000000" pitchFamily="34" charset="-128"/>
                        <a:cs typeface="Segoe UI" panose="020B0502040204020203" pitchFamily="34" charset="0"/>
                      </a:defRPr>
                    </a:pPr>
                    <a:r>
                      <a:rPr lang="en-US" sz="1200" dirty="0" smtClean="0">
                        <a:latin typeface="Arial Narrow" panose="020B0606020202030204" pitchFamily="34" charset="0"/>
                        <a:cs typeface="Segoe UI" panose="020B0502040204020203" pitchFamily="34" charset="0"/>
                      </a:rPr>
                      <a:t>Harness</a:t>
                    </a:r>
                    <a:r>
                      <a:rPr lang="en-US" sz="1200" baseline="0" dirty="0" smtClean="0">
                        <a:latin typeface="Arial Narrow" panose="020B0606020202030204" pitchFamily="34" charset="0"/>
                        <a:cs typeface="Segoe UI" panose="020B0502040204020203" pitchFamily="34" charset="0"/>
                      </a:rPr>
                      <a:t> adequate f</a:t>
                    </a:r>
                    <a:r>
                      <a:rPr lang="en-US" sz="1200" dirty="0" smtClean="0">
                        <a:latin typeface="Arial Narrow" panose="020B0606020202030204" pitchFamily="34" charset="0"/>
                        <a:cs typeface="Segoe UI" panose="020B0502040204020203" pitchFamily="34" charset="0"/>
                      </a:rPr>
                      <a:t>unding</a:t>
                    </a:r>
                    <a:endParaRPr lang="en-US" sz="1200" dirty="0">
                      <a:latin typeface="Arial Narrow" panose="020B0606020202030204" pitchFamily="34" charset="0"/>
                      <a:cs typeface="Segoe UI" panose="020B0502040204020203" pitchFamily="34" charset="0"/>
                    </a:endParaRPr>
                  </a:p>
                </c:rich>
              </c:tx>
              <c:spPr>
                <a:noFill/>
                <a:ln>
                  <a:noFill/>
                </a:ln>
                <a:effectLst/>
              </c:sp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C-891B-4CCB-AC9A-B554B8146E3E}"/>
                </c:ext>
              </c:extLst>
            </c:dLbl>
            <c:dLbl>
              <c:idx val="5"/>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Arial Narrow" panose="020B0606020202030204" pitchFamily="34" charset="0"/>
                        <a:ea typeface="Yu Gothic UI Light" panose="020B0300000000000000" pitchFamily="34" charset="-128"/>
                        <a:cs typeface="Segoe UI" panose="020B0502040204020203" pitchFamily="34" charset="0"/>
                      </a:defRPr>
                    </a:pPr>
                    <a:r>
                      <a:rPr lang="en-US" sz="1200" dirty="0" smtClean="0"/>
                      <a:t>Promote stakeholder engagement</a:t>
                    </a:r>
                    <a:endParaRPr lang="en-US" sz="1200" dirty="0"/>
                  </a:p>
                </c:rich>
              </c:tx>
              <c:spPr>
                <a:noFill/>
                <a:ln>
                  <a:noFill/>
                </a:ln>
                <a:effectLst/>
              </c:sp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891B-4CCB-AC9A-B554B8146E3E}"/>
                </c:ext>
              </c:extLst>
            </c:dLbl>
            <c:dLbl>
              <c:idx val="6"/>
              <c:layout/>
              <c:tx>
                <c:rich>
                  <a:bodyPr/>
                  <a:lstStyle/>
                  <a:p>
                    <a:r>
                      <a:rPr lang="en-US" dirty="0" smtClean="0"/>
                      <a:t>Strengthen the capacity to innovate</a:t>
                    </a:r>
                    <a:endParaRPr lang="en-US" dirty="0"/>
                  </a:p>
                </c:rich>
              </c:tx>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91B-4CCB-AC9A-B554B8146E3E}"/>
                </c:ext>
              </c:extLst>
            </c:dLbl>
            <c:dLbl>
              <c:idx val="7"/>
              <c:layout>
                <c:manualLayout>
                  <c:x val="-1.5848538883267026E-3"/>
                  <c:y val="-1.7415556957647259E-3"/>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Arial Narrow" panose="020B0606020202030204" pitchFamily="34" charset="0"/>
                        <a:ea typeface="Yu Gothic UI Light" panose="020B0300000000000000" pitchFamily="34" charset="-128"/>
                        <a:cs typeface="Segoe UI" panose="020B0502040204020203" pitchFamily="34" charset="0"/>
                      </a:defRPr>
                    </a:pPr>
                    <a:r>
                      <a:rPr lang="en-US" sz="1200" dirty="0" smtClean="0"/>
                      <a:t>Foster monitoring, evaluation and accountability</a:t>
                    </a:r>
                    <a:endParaRPr lang="en-US" sz="1200" dirty="0"/>
                  </a:p>
                </c:rich>
              </c:tx>
              <c:spPr>
                <a:noFill/>
                <a:ln>
                  <a:noFill/>
                </a:ln>
                <a:effectLst/>
              </c:spPr>
              <c:showLegendKey val="0"/>
              <c:showVal val="0"/>
              <c:showCatName val="1"/>
              <c:showSerName val="0"/>
              <c:showPercent val="0"/>
              <c:showBubbleSize val="0"/>
              <c:extLst>
                <c:ext xmlns:c15="http://schemas.microsoft.com/office/drawing/2012/chart" uri="{CE6537A1-D6FC-4f65-9D91-7224C49458BB}">
                  <c15:layout>
                    <c:manualLayout>
                      <c:w val="0.16743348410412373"/>
                      <c:h val="0.20075594777173422"/>
                    </c:manualLayout>
                  </c15:layout>
                </c:ext>
                <c:ext xmlns:c16="http://schemas.microsoft.com/office/drawing/2014/chart" uri="{C3380CC4-5D6E-409C-BE32-E72D297353CC}">
                  <c16:uniqueId val="{00000008-891B-4CCB-AC9A-B554B8146E3E}"/>
                </c:ext>
              </c:extLst>
            </c:dLbl>
            <c:dLbl>
              <c:idx val="8"/>
              <c:layout>
                <c:manualLayout>
                  <c:x val="1.2709167478358829E-7"/>
                  <c:y val="-3.345895810912099E-3"/>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Arial Narrow" panose="020B0606020202030204" pitchFamily="34" charset="0"/>
                        <a:ea typeface="Yu Gothic UI Light" panose="020B0300000000000000" pitchFamily="34" charset="-128"/>
                        <a:cs typeface="Segoe UI" panose="020B0502040204020203" pitchFamily="34" charset="0"/>
                      </a:defRPr>
                    </a:pPr>
                    <a:r>
                      <a:rPr lang="en-US" sz="1200" dirty="0" smtClean="0"/>
                      <a:t>Maximise the potential</a:t>
                    </a:r>
                    <a:r>
                      <a:rPr lang="en-US" sz="1200" baseline="0" dirty="0" smtClean="0"/>
                      <a:t> of cities of all sizes</a:t>
                    </a:r>
                    <a:endParaRPr lang="en-US" sz="1200" dirty="0"/>
                  </a:p>
                </c:rich>
              </c:tx>
              <c:spPr>
                <a:noFill/>
                <a:ln>
                  <a:noFill/>
                </a:ln>
                <a:effectLst/>
              </c:sp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5208526936317923"/>
                      <c:h val="0.1407283778069629"/>
                    </c:manualLayout>
                  </c15:layout>
                </c:ext>
                <c:ext xmlns:c16="http://schemas.microsoft.com/office/drawing/2014/chart" uri="{C3380CC4-5D6E-409C-BE32-E72D297353CC}">
                  <c16:uniqueId val="{00000009-891B-4CCB-AC9A-B554B8146E3E}"/>
                </c:ext>
              </c:extLst>
            </c:dLbl>
            <c:dLbl>
              <c:idx val="9"/>
              <c:layout>
                <c:manualLayout>
                  <c:x val="-4.8422563550921359E-3"/>
                  <c:y val="4.1825014918215947E-3"/>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Arial Narrow" panose="020B0606020202030204" pitchFamily="34" charset="0"/>
                        <a:ea typeface="Yu Gothic UI Light" panose="020B0300000000000000" pitchFamily="34" charset="-128"/>
                        <a:cs typeface="Segoe UI" panose="020B0502040204020203" pitchFamily="34" charset="0"/>
                      </a:defRPr>
                    </a:pPr>
                    <a:r>
                      <a:rPr lang="en-US" sz="1200" dirty="0" smtClean="0">
                        <a:latin typeface="Arial Narrow" panose="020B0606020202030204" pitchFamily="34" charset="0"/>
                        <a:cs typeface="Segoe UI" panose="020B0502040204020203" pitchFamily="34" charset="0"/>
                      </a:rPr>
                      <a:t>Adapt to the place where people live and work</a:t>
                    </a:r>
                    <a:endParaRPr lang="en-US" sz="1200" dirty="0">
                      <a:latin typeface="Arial Narrow" panose="020B0606020202030204" pitchFamily="34" charset="0"/>
                      <a:cs typeface="Segoe UI" panose="020B0502040204020203" pitchFamily="34" charset="0"/>
                    </a:endParaRPr>
                  </a:p>
                </c:rich>
              </c:tx>
              <c:spPr>
                <a:noFill/>
                <a:ln>
                  <a:noFill/>
                </a:ln>
                <a:effectLst/>
              </c:sp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76330039794945"/>
                      <c:h val="0.12734479456331449"/>
                    </c:manualLayout>
                  </c15:layout>
                </c:ext>
                <c:ext xmlns:c16="http://schemas.microsoft.com/office/drawing/2014/chart" uri="{C3380CC4-5D6E-409C-BE32-E72D297353CC}">
                  <c16:uniqueId val="{0000000A-891B-4CCB-AC9A-B554B8146E3E}"/>
                </c:ext>
              </c:extLst>
            </c:dLbl>
            <c:dLbl>
              <c:idx val="10"/>
              <c:layout>
                <c:manualLayout>
                  <c:x val="-4.842192809254714E-3"/>
                  <c:y val="-1.6729479054560495E-3"/>
                </c:manualLayout>
              </c:layout>
              <c:tx>
                <c:rich>
                  <a:bodyPr/>
                  <a:lstStyle/>
                  <a:p>
                    <a:r>
                      <a:rPr lang="en-US" dirty="0" smtClean="0"/>
                      <a:t>Support urban-rural</a:t>
                    </a:r>
                    <a:r>
                      <a:rPr lang="en-US" baseline="0" dirty="0" smtClean="0"/>
                      <a:t> interdependencies</a:t>
                    </a:r>
                    <a:endParaRPr lang="en-US" dirty="0"/>
                  </a:p>
                </c:rich>
              </c:tx>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891B-4CCB-AC9A-B554B8146E3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Yu Gothic UI Light" panose="020B0300000000000000" pitchFamily="34" charset="-128"/>
                    <a:cs typeface="Segoe UI" panose="020B0502040204020203" pitchFamily="34" charset="0"/>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National Urban Policy</c:v>
                </c:pt>
                <c:pt idx="1">
                  <c:v>Environmental quality</c:v>
                </c:pt>
                <c:pt idx="2">
                  <c:v>Opportunities for all</c:v>
                </c:pt>
                <c:pt idx="3">
                  <c:v>Integrate sectoral policies</c:v>
                </c:pt>
                <c:pt idx="4">
                  <c:v>Adequate funding </c:v>
                </c:pt>
                <c:pt idx="5">
                  <c:v>Engagement</c:v>
                </c:pt>
                <c:pt idx="6">
                  <c:v>Innovation</c:v>
                </c:pt>
                <c:pt idx="7">
                  <c:v>Monitoring, evaluation and accountability</c:v>
                </c:pt>
                <c:pt idx="8">
                  <c:v>Cities of all sizes</c:v>
                </c:pt>
                <c:pt idx="9">
                  <c:v>Adapting policy</c:v>
                </c:pt>
                <c:pt idx="10">
                  <c:v>Urban-rural interdependencies</c:v>
                </c:pt>
              </c:strCache>
            </c:strRef>
          </c:cat>
          <c:val>
            <c:numRef>
              <c:f>Sheet1!$B$2:$B$12</c:f>
              <c:numCache>
                <c:formatCode>General</c:formatCode>
                <c:ptCount val="11"/>
                <c:pt idx="0">
                  <c:v>6.6666666666666693E-2</c:v>
                </c:pt>
                <c:pt idx="1">
                  <c:v>6.6666666666666693E-2</c:v>
                </c:pt>
                <c:pt idx="2">
                  <c:v>6.6666666666666693E-2</c:v>
                </c:pt>
                <c:pt idx="3">
                  <c:v>6.6666666666666693E-2</c:v>
                </c:pt>
                <c:pt idx="4">
                  <c:v>6.6666666666666693E-2</c:v>
                </c:pt>
                <c:pt idx="5">
                  <c:v>0.111111</c:v>
                </c:pt>
                <c:pt idx="6">
                  <c:v>0.111111</c:v>
                </c:pt>
                <c:pt idx="7">
                  <c:v>0.111111</c:v>
                </c:pt>
                <c:pt idx="8">
                  <c:v>0.111111</c:v>
                </c:pt>
                <c:pt idx="9">
                  <c:v>0.111111</c:v>
                </c:pt>
                <c:pt idx="10">
                  <c:v>0.111111</c:v>
                </c:pt>
              </c:numCache>
            </c:numRef>
          </c:val>
          <c:extLst>
            <c:ext xmlns:c16="http://schemas.microsoft.com/office/drawing/2014/chart" uri="{C3380CC4-5D6E-409C-BE32-E72D297353CC}">
              <c16:uniqueId val="{00000000-891B-4CCB-AC9A-B554B8146E3E}"/>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7-FF52-4D46-842A-E7D58B38070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9-FF52-4D46-842A-E7D58B38070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B-FF52-4D46-842A-E7D58B38070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D-FF52-4D46-842A-E7D58B38070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F-FF52-4D46-842A-E7D58B38070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1-FF52-4D46-842A-E7D58B38070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3-FF52-4D46-842A-E7D58B38070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5-FF52-4D46-842A-E7D58B380707}"/>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7-FF52-4D46-842A-E7D58B380707}"/>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9-FF52-4D46-842A-E7D58B380707}"/>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2B-FF52-4D46-842A-E7D58B380707}"/>
              </c:ext>
            </c:extLst>
          </c:dPt>
          <c:cat>
            <c:strRef>
              <c:f>Sheet1!$A$2:$A$12</c:f>
              <c:strCache>
                <c:ptCount val="11"/>
                <c:pt idx="0">
                  <c:v>National Urban Policy</c:v>
                </c:pt>
                <c:pt idx="1">
                  <c:v>Environmental quality</c:v>
                </c:pt>
                <c:pt idx="2">
                  <c:v>Opportunities for all</c:v>
                </c:pt>
                <c:pt idx="3">
                  <c:v>Integrate sectoral policies</c:v>
                </c:pt>
                <c:pt idx="4">
                  <c:v>Adequate funding </c:v>
                </c:pt>
                <c:pt idx="5">
                  <c:v>Engagement</c:v>
                </c:pt>
                <c:pt idx="6">
                  <c:v>Innovation</c:v>
                </c:pt>
                <c:pt idx="7">
                  <c:v>Monitoring, evaluation and accountability</c:v>
                </c:pt>
                <c:pt idx="8">
                  <c:v>Cities of all sizes</c:v>
                </c:pt>
                <c:pt idx="9">
                  <c:v>Adapting policy</c:v>
                </c:pt>
                <c:pt idx="10">
                  <c:v>Urban-rural interdependencies</c:v>
                </c:pt>
              </c:strCache>
            </c:strRef>
          </c:cat>
          <c:val>
            <c:numRef>
              <c:f>Sheet1!$C$2:$C$12</c:f>
              <c:numCache>
                <c:formatCode>General</c:formatCode>
                <c:ptCount val="11"/>
                <c:pt idx="4">
                  <c:v>0</c:v>
                </c:pt>
                <c:pt idx="5">
                  <c:v>0</c:v>
                </c:pt>
                <c:pt idx="10">
                  <c:v>0</c:v>
                </c:pt>
              </c:numCache>
            </c:numRef>
          </c:val>
          <c:extLst>
            <c:ext xmlns:c16="http://schemas.microsoft.com/office/drawing/2014/chart" uri="{C3380CC4-5D6E-409C-BE32-E72D297353CC}">
              <c16:uniqueId val="{00000001-891B-4CCB-AC9A-B554B8146E3E}"/>
            </c:ext>
          </c:extLst>
        </c:ser>
        <c:dLbls>
          <c:showLegendKey val="0"/>
          <c:showVal val="0"/>
          <c:showCatName val="0"/>
          <c:showSerName val="0"/>
          <c:showPercent val="0"/>
          <c:showBubbleSize val="0"/>
          <c:showLeaderLines val="1"/>
        </c:dLbls>
        <c:firstSliceAng val="0"/>
        <c:holeSize val="38"/>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55522949162507E-2"/>
          <c:y val="0.11172544217611174"/>
          <c:w val="0.90333787310377933"/>
          <c:h val="0.84903446365701152"/>
        </c:manualLayout>
      </c:layout>
      <c:doughnutChart>
        <c:varyColors val="1"/>
        <c:ser>
          <c:idx val="0"/>
          <c:order val="0"/>
          <c:tx>
            <c:strRef>
              <c:f>Sheet1!$B$1</c:f>
              <c:strCache>
                <c:ptCount val="1"/>
                <c:pt idx="0">
                  <c:v>Urban policy</c:v>
                </c:pt>
              </c:strCache>
            </c:strRef>
          </c:tx>
          <c:dPt>
            <c:idx val="0"/>
            <c:bubble3D val="0"/>
            <c:spPr>
              <a:solidFill>
                <a:srgbClr val="EFA011"/>
              </a:solidFill>
              <a:ln w="19050">
                <a:solidFill>
                  <a:schemeClr val="lt1"/>
                </a:solidFill>
              </a:ln>
              <a:effectLst/>
            </c:spPr>
            <c:extLst>
              <c:ext xmlns:c16="http://schemas.microsoft.com/office/drawing/2014/chart" uri="{C3380CC4-5D6E-409C-BE32-E72D297353CC}">
                <c16:uniqueId val="{00000002-01C2-4B1F-89B3-DFE9AB43AA88}"/>
              </c:ext>
            </c:extLst>
          </c:dPt>
          <c:dPt>
            <c:idx val="1"/>
            <c:bubble3D val="0"/>
            <c:spPr>
              <a:solidFill>
                <a:srgbClr val="93B80C"/>
              </a:solidFill>
              <a:ln w="19050">
                <a:solidFill>
                  <a:schemeClr val="lt1"/>
                </a:solidFill>
              </a:ln>
              <a:effectLst/>
            </c:spPr>
            <c:extLst>
              <c:ext xmlns:c16="http://schemas.microsoft.com/office/drawing/2014/chart" uri="{C3380CC4-5D6E-409C-BE32-E72D297353CC}">
                <c16:uniqueId val="{00000003-01C2-4B1F-89B3-DFE9AB43AA88}"/>
              </c:ext>
            </c:extLst>
          </c:dPt>
          <c:dPt>
            <c:idx val="2"/>
            <c:bubble3D val="0"/>
            <c:spPr>
              <a:solidFill>
                <a:srgbClr val="317AA0"/>
              </a:solidFill>
              <a:ln w="19050">
                <a:solidFill>
                  <a:schemeClr val="lt1"/>
                </a:solidFill>
              </a:ln>
              <a:effectLst/>
            </c:spPr>
            <c:extLst>
              <c:ext xmlns:c16="http://schemas.microsoft.com/office/drawing/2014/chart" uri="{C3380CC4-5D6E-409C-BE32-E72D297353CC}">
                <c16:uniqueId val="{00000001-01C2-4B1F-89B3-DFE9AB43AA88}"/>
              </c:ext>
            </c:extLst>
          </c:dPt>
          <c:dLbls>
            <c:dLbl>
              <c:idx val="0"/>
              <c:layout/>
              <c:tx>
                <c:rich>
                  <a:bodyPr rot="0" spcFirstLastPara="1" vertOverflow="overflow" horzOverflow="overflow" vert="horz" wrap="none" lIns="38100" tIns="19050" rIns="38100" bIns="19050" anchor="ctr" anchorCtr="1">
                    <a:spAutoFit/>
                  </a:bodyPr>
                  <a:lstStyle/>
                  <a:p>
                    <a:pPr>
                      <a:defRPr sz="1200" b="1" i="0" u="none" strike="noStrike" kern="1200" baseline="0">
                        <a:solidFill>
                          <a:schemeClr val="bg1"/>
                        </a:solidFill>
                        <a:latin typeface="Segoe UI" panose="020B0502040204020203" pitchFamily="34" charset="0"/>
                        <a:ea typeface="Yu Gothic UI" panose="020B0500000000000000" pitchFamily="34" charset="-128"/>
                        <a:cs typeface="Segoe UI" panose="020B0502040204020203" pitchFamily="34" charset="0"/>
                      </a:defRPr>
                    </a:pPr>
                    <a:r>
                      <a:rPr lang="en-US" dirty="0" smtClean="0"/>
                      <a:t>STRATEGY</a:t>
                    </a:r>
                    <a:endParaRPr lang="en-US" dirty="0"/>
                  </a:p>
                </c:rich>
              </c:tx>
              <c:spPr>
                <a:noFill/>
                <a:ln>
                  <a:noFill/>
                </a:ln>
                <a:effectLst/>
              </c:sp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01C2-4B1F-89B3-DFE9AB43AA88}"/>
                </c:ext>
              </c:extLst>
            </c:dLbl>
            <c:dLbl>
              <c:idx val="1"/>
              <c:layout/>
              <c:tx>
                <c:rich>
                  <a:bodyPr rot="0" spcFirstLastPara="1" vertOverflow="ellipsis" vert="horz" wrap="none" lIns="38100" tIns="19050" rIns="38100" bIns="19050" anchor="ctr" anchorCtr="1">
                    <a:spAutoFit/>
                  </a:bodyPr>
                  <a:lstStyle/>
                  <a:p>
                    <a:pPr>
                      <a:defRPr sz="1200" b="1" i="0" u="none" strike="noStrike" kern="1200" baseline="0">
                        <a:solidFill>
                          <a:schemeClr val="bg1"/>
                        </a:solidFill>
                        <a:latin typeface="Segoe UI" panose="020B0502040204020203" pitchFamily="34" charset="0"/>
                        <a:ea typeface="Yu Gothic UI" panose="020B0500000000000000" pitchFamily="34" charset="-128"/>
                        <a:cs typeface="Segoe UI" panose="020B0502040204020203" pitchFamily="34" charset="0"/>
                      </a:defRPr>
                    </a:pPr>
                    <a:r>
                      <a:rPr lang="en-US" dirty="0" smtClean="0"/>
                      <a:t>STAKEHOLDERS</a:t>
                    </a:r>
                    <a:endParaRPr lang="en-US" dirty="0"/>
                  </a:p>
                </c:rich>
              </c:tx>
              <c:spPr>
                <a:noFill/>
                <a:ln>
                  <a:noFill/>
                </a:ln>
                <a:effectLst/>
              </c:sp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01C2-4B1F-89B3-DFE9AB43AA88}"/>
                </c:ext>
              </c:extLst>
            </c:dLbl>
            <c:dLbl>
              <c:idx val="2"/>
              <c:layout/>
              <c:tx>
                <c:rich>
                  <a:bodyPr rot="0" spcFirstLastPara="1" vertOverflow="ellipsis" vert="horz" wrap="none" lIns="38100" tIns="19050" rIns="38100" bIns="19050" anchor="ctr" anchorCtr="1">
                    <a:spAutoFit/>
                  </a:bodyPr>
                  <a:lstStyle/>
                  <a:p>
                    <a:pPr>
                      <a:defRPr sz="1200" b="1" i="0" u="none" strike="noStrike" kern="1200" baseline="0">
                        <a:solidFill>
                          <a:schemeClr val="bg1"/>
                        </a:solidFill>
                        <a:latin typeface="Segoe UI" panose="020B0502040204020203" pitchFamily="34" charset="0"/>
                        <a:ea typeface="Yu Gothic UI" panose="020B0500000000000000" pitchFamily="34" charset="-128"/>
                        <a:cs typeface="Segoe UI" panose="020B0502040204020203" pitchFamily="34" charset="0"/>
                      </a:defRPr>
                    </a:pPr>
                    <a:r>
                      <a:rPr lang="en-US" dirty="0" smtClean="0"/>
                      <a:t>SCALE</a:t>
                    </a:r>
                    <a:endParaRPr lang="en-US" dirty="0"/>
                  </a:p>
                </c:rich>
              </c:tx>
              <c:spPr>
                <a:noFill/>
                <a:ln>
                  <a:noFill/>
                </a:ln>
                <a:effectLst/>
              </c:sp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01C2-4B1F-89B3-DFE9AB43AA8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Segoe UI" panose="020B0502040204020203" pitchFamily="34" charset="0"/>
                    <a:ea typeface="Yu Gothic UI" panose="020B0500000000000000" pitchFamily="34" charset="-128"/>
                    <a:cs typeface="Segoe UI" panose="020B0502040204020203" pitchFamily="34" charset="0"/>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Strategy</c:v>
                </c:pt>
                <c:pt idx="1">
                  <c:v>Stakeholders</c:v>
                </c:pt>
                <c:pt idx="2">
                  <c:v>Scale</c:v>
                </c:pt>
              </c:strCache>
            </c:strRef>
          </c:cat>
          <c:val>
            <c:numRef>
              <c:f>Sheet1!$B$2:$B$4</c:f>
              <c:numCache>
                <c:formatCode>General</c:formatCode>
                <c:ptCount val="3"/>
                <c:pt idx="0">
                  <c:v>0.33</c:v>
                </c:pt>
                <c:pt idx="1">
                  <c:v>0.33</c:v>
                </c:pt>
                <c:pt idx="2">
                  <c:v>0.33</c:v>
                </c:pt>
              </c:numCache>
            </c:numRef>
          </c:val>
          <c:extLst>
            <c:ext xmlns:c16="http://schemas.microsoft.com/office/drawing/2014/chart" uri="{C3380CC4-5D6E-409C-BE32-E72D297353CC}">
              <c16:uniqueId val="{00000000-01C2-4B1F-89B3-DFE9AB43AA88}"/>
            </c:ext>
          </c:extLst>
        </c:ser>
        <c:dLbls>
          <c:showLegendKey val="0"/>
          <c:showVal val="0"/>
          <c:showCatName val="0"/>
          <c:showSerName val="0"/>
          <c:showPercent val="0"/>
          <c:showBubbleSize val="0"/>
          <c:showLeaderLines val="1"/>
        </c:dLbls>
        <c:firstSliceAng val="0"/>
        <c:holeSize val="3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97401963730735"/>
          <c:y val="6.743487038164514E-2"/>
          <c:w val="0.88327805847349461"/>
          <c:h val="0.698455090204121"/>
        </c:manualLayout>
      </c:layout>
      <c:barChart>
        <c:barDir val="col"/>
        <c:grouping val="clustered"/>
        <c:varyColors val="0"/>
        <c:ser>
          <c:idx val="0"/>
          <c:order val="0"/>
          <c:spPr>
            <a:solidFill>
              <a:srgbClr val="4F81BD"/>
            </a:solidFill>
            <a:ln w="6350" cmpd="sng">
              <a:solidFill>
                <a:srgbClr val="000000"/>
              </a:solidFill>
            </a:ln>
            <a:effectLst/>
          </c:spPr>
          <c:invertIfNegative val="0"/>
          <c:dPt>
            <c:idx val="12"/>
            <c:invertIfNegative val="0"/>
            <c:bubble3D val="0"/>
            <c:spPr>
              <a:solidFill>
                <a:srgbClr val="C00000"/>
              </a:solidFill>
              <a:ln w="6350" cmpd="sng">
                <a:solidFill>
                  <a:srgbClr val="000000"/>
                </a:solidFill>
              </a:ln>
              <a:effectLst/>
            </c:spPr>
            <c:extLst>
              <c:ext xmlns:c16="http://schemas.microsoft.com/office/drawing/2014/chart" uri="{C3380CC4-5D6E-409C-BE32-E72D297353CC}">
                <c16:uniqueId val="{00000001-BE3A-42FB-A4A9-DDF96F30A50E}"/>
              </c:ext>
            </c:extLst>
          </c:dPt>
          <c:dPt>
            <c:idx val="13"/>
            <c:invertIfNegative val="0"/>
            <c:bubble3D val="0"/>
            <c:spPr>
              <a:solidFill>
                <a:srgbClr val="C00000"/>
              </a:solidFill>
              <a:ln w="6350" cmpd="sng">
                <a:solidFill>
                  <a:srgbClr val="000000"/>
                </a:solidFill>
              </a:ln>
              <a:effectLst/>
            </c:spPr>
            <c:extLst>
              <c:ext xmlns:c16="http://schemas.microsoft.com/office/drawing/2014/chart" uri="{C3380CC4-5D6E-409C-BE32-E72D297353CC}">
                <c16:uniqueId val="{00000003-BE3A-42FB-A4A9-DDF96F30A50E}"/>
              </c:ext>
            </c:extLst>
          </c:dPt>
          <c:cat>
            <c:strRef>
              <c:f>'GDP per capita (cross Country)'!$A$26:$A$38</c:f>
              <c:strCache>
                <c:ptCount val="13"/>
                <c:pt idx="0">
                  <c:v>Germany</c:v>
                </c:pt>
                <c:pt idx="1">
                  <c:v>USA</c:v>
                </c:pt>
                <c:pt idx="2">
                  <c:v>Korea</c:v>
                </c:pt>
                <c:pt idx="3">
                  <c:v>Poland</c:v>
                </c:pt>
                <c:pt idx="4">
                  <c:v>Canada</c:v>
                </c:pt>
                <c:pt idx="5">
                  <c:v>Mexico</c:v>
                </c:pt>
                <c:pt idx="6">
                  <c:v>France</c:v>
                </c:pt>
                <c:pt idx="7">
                  <c:v>Netherlands</c:v>
                </c:pt>
                <c:pt idx="8">
                  <c:v>Italy</c:v>
                </c:pt>
                <c:pt idx="9">
                  <c:v>Australia</c:v>
                </c:pt>
                <c:pt idx="10">
                  <c:v>Spain</c:v>
                </c:pt>
                <c:pt idx="11">
                  <c:v>Japan</c:v>
                </c:pt>
                <c:pt idx="12">
                  <c:v>Core Cities</c:v>
                </c:pt>
              </c:strCache>
            </c:strRef>
          </c:cat>
          <c:val>
            <c:numRef>
              <c:f>'GDP per capita (cross Country)'!$D$26:$D$38</c:f>
              <c:numCache>
                <c:formatCode>General</c:formatCode>
                <c:ptCount val="13"/>
                <c:pt idx="0">
                  <c:v>1.2312789880534083</c:v>
                </c:pt>
                <c:pt idx="1">
                  <c:v>1.2038770333924518</c:v>
                </c:pt>
                <c:pt idx="2">
                  <c:v>1.0714999286427858</c:v>
                </c:pt>
                <c:pt idx="3">
                  <c:v>1.0669080226736729</c:v>
                </c:pt>
                <c:pt idx="4">
                  <c:v>1.045789002918746</c:v>
                </c:pt>
                <c:pt idx="5">
                  <c:v>1.0174260159673449</c:v>
                </c:pt>
                <c:pt idx="6">
                  <c:v>1.015229526854913</c:v>
                </c:pt>
                <c:pt idx="7">
                  <c:v>1.0138967592794521</c:v>
                </c:pt>
                <c:pt idx="8">
                  <c:v>1.008464507568904</c:v>
                </c:pt>
                <c:pt idx="9">
                  <c:v>0.99464390689978011</c:v>
                </c:pt>
                <c:pt idx="10">
                  <c:v>0.97511564240536208</c:v>
                </c:pt>
                <c:pt idx="11">
                  <c:v>0.91491765607047115</c:v>
                </c:pt>
                <c:pt idx="12">
                  <c:v>0.83977816665808835</c:v>
                </c:pt>
              </c:numCache>
            </c:numRef>
          </c:val>
          <c:extLst>
            <c:ext xmlns:c16="http://schemas.microsoft.com/office/drawing/2014/chart" uri="{C3380CC4-5D6E-409C-BE32-E72D297353CC}">
              <c16:uniqueId val="{00000004-BE3A-42FB-A4A9-DDF96F30A50E}"/>
            </c:ext>
          </c:extLst>
        </c:ser>
        <c:dLbls>
          <c:showLegendKey val="0"/>
          <c:showVal val="0"/>
          <c:showCatName val="0"/>
          <c:showSerName val="0"/>
          <c:showPercent val="0"/>
          <c:showBubbleSize val="0"/>
        </c:dLbls>
        <c:gapWidth val="150"/>
        <c:overlap val="-27"/>
        <c:axId val="1133748488"/>
        <c:axId val="1133748816"/>
      </c:barChart>
      <c:catAx>
        <c:axId val="1133748488"/>
        <c:scaling>
          <c:orientation val="minMax"/>
        </c:scaling>
        <c:delete val="0"/>
        <c:axPos val="b"/>
        <c:majorGridlines>
          <c:spPr>
            <a:ln w="952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270000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133748816"/>
        <c:crosses val="autoZero"/>
        <c:auto val="1"/>
        <c:lblAlgn val="ctr"/>
        <c:lblOffset val="0"/>
        <c:tickLblSkip val="1"/>
        <c:noMultiLvlLbl val="0"/>
      </c:catAx>
      <c:valAx>
        <c:axId val="1133748816"/>
        <c:scaling>
          <c:orientation val="minMax"/>
          <c:min val="0.60000000000000009"/>
        </c:scaling>
        <c:delete val="0"/>
        <c:axPos val="l"/>
        <c:majorGridlines>
          <c:spPr>
            <a:ln w="9525" cap="flat" cmpd="sng" algn="ctr">
              <a:solidFill>
                <a:srgbClr val="FFFFFF"/>
              </a:solidFill>
              <a:prstDash val="solid"/>
              <a:round/>
            </a:ln>
            <a:effectLst/>
          </c:spPr>
        </c:majorGridlines>
        <c:numFmt formatCode="0%" sourceLinked="0"/>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133748488"/>
        <c:crosses val="autoZero"/>
        <c:crossBetween val="between"/>
      </c:valAx>
      <c:spPr>
        <a:solidFill>
          <a:srgbClr val="F4FFFF"/>
        </a:solidFill>
        <a:ln w="9525">
          <a:solidFill>
            <a:srgbClr val="000000"/>
          </a:solidFill>
        </a:ln>
        <a:effectLst/>
      </c:spPr>
    </c:plotArea>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445796086387494E-3"/>
          <c:y val="0.16815040146674881"/>
          <c:w val="0.98906927548920154"/>
          <c:h val="0.82188919701142726"/>
        </c:manualLayout>
      </c:layout>
      <c:barChart>
        <c:barDir val="col"/>
        <c:grouping val="clustered"/>
        <c:varyColors val="0"/>
        <c:ser>
          <c:idx val="0"/>
          <c:order val="0"/>
          <c:tx>
            <c:strRef>
              <c:f>gva_per_capita!$A$84</c:f>
              <c:strCache>
                <c:ptCount val="1"/>
                <c:pt idx="0">
                  <c:v>UK</c:v>
                </c:pt>
              </c:strCache>
            </c:strRef>
          </c:tx>
          <c:spPr>
            <a:solidFill>
              <a:srgbClr val="4F81BD"/>
            </a:solidFill>
            <a:ln w="6350" cmpd="sng">
              <a:solidFill>
                <a:srgbClr val="000000"/>
              </a:solidFill>
            </a:ln>
            <a:effectLst/>
          </c:spPr>
          <c:invertIfNegative val="0"/>
          <c:cat>
            <c:numRef>
              <c:f>gva_per_capita!$B$83:$E$83</c:f>
              <c:numCache>
                <c:formatCode>General</c:formatCode>
                <c:ptCount val="4"/>
                <c:pt idx="0">
                  <c:v>2002</c:v>
                </c:pt>
                <c:pt idx="1">
                  <c:v>2007</c:v>
                </c:pt>
                <c:pt idx="2">
                  <c:v>2012</c:v>
                </c:pt>
                <c:pt idx="3">
                  <c:v>2017</c:v>
                </c:pt>
              </c:numCache>
            </c:numRef>
          </c:cat>
          <c:val>
            <c:numRef>
              <c:f>gva_per_capita!$B$84:$E$84</c:f>
              <c:numCache>
                <c:formatCode>General</c:formatCode>
                <c:ptCount val="4"/>
                <c:pt idx="0">
                  <c:v>17599.007588172539</c:v>
                </c:pt>
                <c:pt idx="1">
                  <c:v>22183.99413233158</c:v>
                </c:pt>
                <c:pt idx="2">
                  <c:v>23401.823366052253</c:v>
                </c:pt>
                <c:pt idx="3">
                  <c:v>27297.606711175351</c:v>
                </c:pt>
              </c:numCache>
            </c:numRef>
          </c:val>
          <c:extLst>
            <c:ext xmlns:c16="http://schemas.microsoft.com/office/drawing/2014/chart" uri="{C3380CC4-5D6E-409C-BE32-E72D297353CC}">
              <c16:uniqueId val="{00000000-2E4D-4EDE-808B-1E2F996F8E33}"/>
            </c:ext>
          </c:extLst>
        </c:ser>
        <c:ser>
          <c:idx val="1"/>
          <c:order val="1"/>
          <c:tx>
            <c:strRef>
              <c:f>gva_per_capita!$A$85</c:f>
              <c:strCache>
                <c:ptCount val="1"/>
                <c:pt idx="0">
                  <c:v>Core Cities </c:v>
                </c:pt>
              </c:strCache>
            </c:strRef>
          </c:tx>
          <c:spPr>
            <a:solidFill>
              <a:srgbClr val="CCCCCC"/>
            </a:solidFill>
            <a:ln w="6350" cmpd="sng">
              <a:solidFill>
                <a:srgbClr val="000000"/>
              </a:solidFill>
            </a:ln>
            <a:effectLst/>
          </c:spPr>
          <c:invertIfNegative val="0"/>
          <c:cat>
            <c:numRef>
              <c:f>gva_per_capita!$B$83:$E$83</c:f>
              <c:numCache>
                <c:formatCode>General</c:formatCode>
                <c:ptCount val="4"/>
                <c:pt idx="0">
                  <c:v>2002</c:v>
                </c:pt>
                <c:pt idx="1">
                  <c:v>2007</c:v>
                </c:pt>
                <c:pt idx="2">
                  <c:v>2012</c:v>
                </c:pt>
                <c:pt idx="3">
                  <c:v>2017</c:v>
                </c:pt>
              </c:numCache>
            </c:numRef>
          </c:cat>
          <c:val>
            <c:numRef>
              <c:f>gva_per_capita!$B$85:$E$85</c:f>
              <c:numCache>
                <c:formatCode>General</c:formatCode>
                <c:ptCount val="4"/>
                <c:pt idx="0">
                  <c:v>15471.310704227622</c:v>
                </c:pt>
                <c:pt idx="1">
                  <c:v>19422.138867981022</c:v>
                </c:pt>
                <c:pt idx="2">
                  <c:v>20161.969300320528</c:v>
                </c:pt>
                <c:pt idx="3">
                  <c:v>23434.090967818371</c:v>
                </c:pt>
              </c:numCache>
            </c:numRef>
          </c:val>
          <c:extLst>
            <c:ext xmlns:c16="http://schemas.microsoft.com/office/drawing/2014/chart" uri="{C3380CC4-5D6E-409C-BE32-E72D297353CC}">
              <c16:uniqueId val="{00000001-2E4D-4EDE-808B-1E2F996F8E33}"/>
            </c:ext>
          </c:extLst>
        </c:ser>
        <c:dLbls>
          <c:showLegendKey val="0"/>
          <c:showVal val="0"/>
          <c:showCatName val="0"/>
          <c:showSerName val="0"/>
          <c:showPercent val="0"/>
          <c:showBubbleSize val="0"/>
        </c:dLbls>
        <c:gapWidth val="150"/>
        <c:overlap val="-27"/>
        <c:axId val="507444768"/>
        <c:axId val="507443456"/>
      </c:barChart>
      <c:catAx>
        <c:axId val="507444768"/>
        <c:scaling>
          <c:orientation val="minMax"/>
        </c:scaling>
        <c:delete val="0"/>
        <c:axPos val="b"/>
        <c:majorGridlines>
          <c:spPr>
            <a:ln w="952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crossAx val="507443456"/>
        <c:crosses val="autoZero"/>
        <c:auto val="1"/>
        <c:lblAlgn val="ctr"/>
        <c:lblOffset val="0"/>
        <c:tickLblSkip val="1"/>
        <c:noMultiLvlLbl val="0"/>
      </c:catAx>
      <c:valAx>
        <c:axId val="507443456"/>
        <c:scaling>
          <c:orientation val="minMax"/>
        </c:scaling>
        <c:delete val="0"/>
        <c:axPos val="l"/>
        <c:majorGridlines>
          <c:spPr>
            <a:ln w="9525" cap="flat" cmpd="sng" algn="ctr">
              <a:solidFill>
                <a:srgbClr val="FFFFFF"/>
              </a:solidFill>
              <a:prstDash val="solid"/>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r>
                  <a:rPr lang="en-GB" dirty="0"/>
                  <a:t>GVA per capita </a:t>
                </a:r>
              </a:p>
            </c:rich>
          </c:tx>
          <c:layout>
            <c:manualLayout>
              <c:xMode val="edge"/>
              <c:yMode val="edge"/>
              <c:x val="1.5071716988959776E-2"/>
              <c:y val="1.8401865393709818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title>
        <c:numFmt formatCode="General" sourceLinked="1"/>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crossAx val="507444768"/>
        <c:crosses val="autoZero"/>
        <c:crossBetween val="between"/>
      </c:valAx>
      <c:spPr>
        <a:solidFill>
          <a:srgbClr val="F4FFFF"/>
        </a:solidFill>
        <a:ln w="9525">
          <a:solidFill>
            <a:srgbClr val="000000"/>
          </a:solidFill>
        </a:ln>
        <a:effectLst/>
      </c:spPr>
    </c:plotArea>
    <c:legend>
      <c:legendPos val="b"/>
      <c:layout>
        <c:manualLayout>
          <c:xMode val="edge"/>
          <c:yMode val="edge"/>
          <c:x val="0.18335112695622158"/>
          <c:y val="1.9920803043647736E-2"/>
          <c:w val="0.81446282023592709"/>
          <c:h val="7.4703011413679007E-2"/>
        </c:manualLayout>
      </c:layout>
      <c:overlay val="1"/>
      <c:spPr>
        <a:solidFill>
          <a:srgbClr val="EAEAEA"/>
        </a:solid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solidFill>
            <a:sysClr val="windowText" lastClr="000000"/>
          </a:solidFill>
          <a:latin typeface="Arial Narrow" panose="020B0606020202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445796086387494E-3"/>
          <c:y val="0.12329162248943647"/>
          <c:w val="0.98906927548920154"/>
          <c:h val="0.86940518909376541"/>
        </c:manualLayout>
      </c:layout>
      <c:barChart>
        <c:barDir val="col"/>
        <c:grouping val="clustered"/>
        <c:varyColors val="0"/>
        <c:ser>
          <c:idx val="0"/>
          <c:order val="0"/>
          <c:tx>
            <c:strRef>
              <c:f>Deprivation!$L$13</c:f>
              <c:strCache>
                <c:ptCount val="1"/>
                <c:pt idx="0">
                  <c:v>City (Local Authority)</c:v>
                </c:pt>
              </c:strCache>
            </c:strRef>
          </c:tx>
          <c:spPr>
            <a:solidFill>
              <a:srgbClr val="4F81BD"/>
            </a:solidFill>
            <a:ln w="6350" cmpd="sng">
              <a:solidFill>
                <a:srgbClr val="000000"/>
              </a:solidFill>
            </a:ln>
            <a:effectLst/>
          </c:spPr>
          <c:invertIfNegative val="0"/>
          <c:cat>
            <c:strRef>
              <c:f>Deprivation!$K$14:$K$25</c:f>
              <c:strCache>
                <c:ptCount val="12"/>
                <c:pt idx="0">
                  <c:v>Belfast</c:v>
                </c:pt>
                <c:pt idx="1">
                  <c:v>Birmingham</c:v>
                </c:pt>
                <c:pt idx="2">
                  <c:v>Bristol</c:v>
                </c:pt>
                <c:pt idx="3">
                  <c:v>Cardiff </c:v>
                </c:pt>
                <c:pt idx="4">
                  <c:v>Glasgow</c:v>
                </c:pt>
                <c:pt idx="5">
                  <c:v>Leeds</c:v>
                </c:pt>
                <c:pt idx="6">
                  <c:v>Liverpool</c:v>
                </c:pt>
                <c:pt idx="7">
                  <c:v>Manchester</c:v>
                </c:pt>
                <c:pt idx="8">
                  <c:v>Newcastle</c:v>
                </c:pt>
                <c:pt idx="9">
                  <c:v>Nottingham</c:v>
                </c:pt>
                <c:pt idx="10">
                  <c:v>Sheffield</c:v>
                </c:pt>
                <c:pt idx="11">
                  <c:v>Core Cities</c:v>
                </c:pt>
              </c:strCache>
            </c:strRef>
          </c:cat>
          <c:val>
            <c:numRef>
              <c:f>Deprivation!$L$14:$L$25</c:f>
              <c:numCache>
                <c:formatCode>0%</c:formatCode>
                <c:ptCount val="12"/>
                <c:pt idx="0">
                  <c:v>0.27011494252873564</c:v>
                </c:pt>
                <c:pt idx="1">
                  <c:v>0.39593114241001565</c:v>
                </c:pt>
                <c:pt idx="2">
                  <c:v>0.1596958174904943</c:v>
                </c:pt>
                <c:pt idx="3">
                  <c:v>0.17289719626168223</c:v>
                </c:pt>
                <c:pt idx="4">
                  <c:v>0.32841823056300268</c:v>
                </c:pt>
                <c:pt idx="5">
                  <c:v>0.21784232365145229</c:v>
                </c:pt>
                <c:pt idx="6">
                  <c:v>0.44966442953020136</c:v>
                </c:pt>
                <c:pt idx="7">
                  <c:v>0.40780141843971629</c:v>
                </c:pt>
                <c:pt idx="8">
                  <c:v>0.22285714285714286</c:v>
                </c:pt>
                <c:pt idx="9">
                  <c:v>0.33516483516483514</c:v>
                </c:pt>
                <c:pt idx="10">
                  <c:v>0.23478260869565218</c:v>
                </c:pt>
                <c:pt idx="11">
                  <c:v>0.31132783195798952</c:v>
                </c:pt>
              </c:numCache>
            </c:numRef>
          </c:val>
          <c:extLst>
            <c:ext xmlns:c16="http://schemas.microsoft.com/office/drawing/2014/chart" uri="{C3380CC4-5D6E-409C-BE32-E72D297353CC}">
              <c16:uniqueId val="{00000000-DA6E-49DD-8E67-793FDDE051BB}"/>
            </c:ext>
          </c:extLst>
        </c:ser>
        <c:ser>
          <c:idx val="1"/>
          <c:order val="1"/>
          <c:tx>
            <c:strRef>
              <c:f>Deprivation!$M$13</c:f>
              <c:strCache>
                <c:ptCount val="1"/>
                <c:pt idx="0">
                  <c:v>Commuting Zone</c:v>
                </c:pt>
              </c:strCache>
            </c:strRef>
          </c:tx>
          <c:spPr>
            <a:solidFill>
              <a:srgbClr val="CCCCCC"/>
            </a:solidFill>
            <a:ln w="6350" cmpd="sng">
              <a:solidFill>
                <a:srgbClr val="000000"/>
              </a:solidFill>
            </a:ln>
            <a:effectLst/>
          </c:spPr>
          <c:invertIfNegative val="0"/>
          <c:cat>
            <c:strRef>
              <c:f>Deprivation!$K$14:$K$25</c:f>
              <c:strCache>
                <c:ptCount val="12"/>
                <c:pt idx="0">
                  <c:v>Belfast</c:v>
                </c:pt>
                <c:pt idx="1">
                  <c:v>Birmingham</c:v>
                </c:pt>
                <c:pt idx="2">
                  <c:v>Bristol</c:v>
                </c:pt>
                <c:pt idx="3">
                  <c:v>Cardiff </c:v>
                </c:pt>
                <c:pt idx="4">
                  <c:v>Glasgow</c:v>
                </c:pt>
                <c:pt idx="5">
                  <c:v>Leeds</c:v>
                </c:pt>
                <c:pt idx="6">
                  <c:v>Liverpool</c:v>
                </c:pt>
                <c:pt idx="7">
                  <c:v>Manchester</c:v>
                </c:pt>
                <c:pt idx="8">
                  <c:v>Newcastle</c:v>
                </c:pt>
                <c:pt idx="9">
                  <c:v>Nottingham</c:v>
                </c:pt>
                <c:pt idx="10">
                  <c:v>Sheffield</c:v>
                </c:pt>
                <c:pt idx="11">
                  <c:v>Core Cities</c:v>
                </c:pt>
              </c:strCache>
            </c:strRef>
          </c:cat>
          <c:val>
            <c:numRef>
              <c:f>Deprivation!$M$14:$M$25</c:f>
              <c:numCache>
                <c:formatCode>0%</c:formatCode>
                <c:ptCount val="12"/>
                <c:pt idx="0">
                  <c:v>3.9823008849557522E-2</c:v>
                </c:pt>
                <c:pt idx="1">
                  <c:v>0.14652711703139867</c:v>
                </c:pt>
                <c:pt idx="2">
                  <c:v>0.03</c:v>
                </c:pt>
                <c:pt idx="3">
                  <c:v>0.13658536585365855</c:v>
                </c:pt>
                <c:pt idx="4">
                  <c:v>0.12452830188679245</c:v>
                </c:pt>
                <c:pt idx="5">
                  <c:v>0.17286914765906364</c:v>
                </c:pt>
                <c:pt idx="6">
                  <c:v>0.27339901477832512</c:v>
                </c:pt>
                <c:pt idx="7">
                  <c:v>0.16750539180445723</c:v>
                </c:pt>
                <c:pt idx="8">
                  <c:v>7.0121951219512202E-2</c:v>
                </c:pt>
                <c:pt idx="9">
                  <c:v>4.6296296296296294E-3</c:v>
                </c:pt>
                <c:pt idx="10">
                  <c:v>0.17241379310344829</c:v>
                </c:pt>
                <c:pt idx="11">
                  <c:v>0.14083489816553518</c:v>
                </c:pt>
              </c:numCache>
            </c:numRef>
          </c:val>
          <c:extLst>
            <c:ext xmlns:c16="http://schemas.microsoft.com/office/drawing/2014/chart" uri="{C3380CC4-5D6E-409C-BE32-E72D297353CC}">
              <c16:uniqueId val="{00000001-DA6E-49DD-8E67-793FDDE051BB}"/>
            </c:ext>
          </c:extLst>
        </c:ser>
        <c:dLbls>
          <c:showLegendKey val="0"/>
          <c:showVal val="0"/>
          <c:showCatName val="0"/>
          <c:showSerName val="0"/>
          <c:showPercent val="0"/>
          <c:showBubbleSize val="0"/>
        </c:dLbls>
        <c:gapWidth val="150"/>
        <c:overlap val="-27"/>
        <c:axId val="935953328"/>
        <c:axId val="935949720"/>
      </c:barChart>
      <c:catAx>
        <c:axId val="935953328"/>
        <c:scaling>
          <c:orientation val="minMax"/>
        </c:scaling>
        <c:delete val="0"/>
        <c:axPos val="b"/>
        <c:majorGridlines>
          <c:spPr>
            <a:ln w="952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50" b="0" i="0" u="none" strike="noStrike" kern="1200" baseline="0">
                <a:solidFill>
                  <a:schemeClr val="bg2">
                    <a:lumMod val="10000"/>
                  </a:schemeClr>
                </a:solidFill>
                <a:latin typeface="+mn-lt"/>
                <a:ea typeface="+mn-ea"/>
                <a:cs typeface="+mn-cs"/>
              </a:defRPr>
            </a:pPr>
            <a:endParaRPr lang="en-US"/>
          </a:p>
        </c:txPr>
        <c:crossAx val="935949720"/>
        <c:crosses val="autoZero"/>
        <c:auto val="1"/>
        <c:lblAlgn val="ctr"/>
        <c:lblOffset val="0"/>
        <c:tickLblSkip val="1"/>
        <c:noMultiLvlLbl val="0"/>
      </c:catAx>
      <c:valAx>
        <c:axId val="935949720"/>
        <c:scaling>
          <c:orientation val="minMax"/>
        </c:scaling>
        <c:delete val="0"/>
        <c:axPos val="l"/>
        <c:majorGridlines>
          <c:spPr>
            <a:ln w="9525" cap="flat" cmpd="sng" algn="ctr">
              <a:solidFill>
                <a:srgbClr val="FFFFFF"/>
              </a:solidFill>
              <a:prstDash val="solid"/>
              <a:round/>
            </a:ln>
            <a:effectLst/>
          </c:spPr>
        </c:majorGridlines>
        <c:title>
          <c:tx>
            <c:rich>
              <a:bodyPr rot="0" spcFirstLastPara="1" vertOverflow="ellipsis" wrap="square" anchor="ctr" anchorCtr="1"/>
              <a:lstStyle/>
              <a:p>
                <a:pPr>
                  <a:defRPr sz="1050" b="0" i="0" u="none" strike="noStrike" kern="1200" baseline="0">
                    <a:solidFill>
                      <a:schemeClr val="bg2">
                        <a:lumMod val="10000"/>
                      </a:schemeClr>
                    </a:solidFill>
                    <a:latin typeface="+mn-lt"/>
                    <a:ea typeface="+mn-ea"/>
                    <a:cs typeface="+mn-cs"/>
                  </a:defRPr>
                </a:pPr>
                <a:r>
                  <a:rPr lang="en-GB" dirty="0"/>
                  <a:t>Share of  Deprived </a:t>
                </a:r>
                <a:r>
                  <a:rPr lang="en-GB" dirty="0" smtClean="0"/>
                  <a:t>Neighbourhoods (%)</a:t>
                </a:r>
                <a:endParaRPr lang="en-GB" dirty="0"/>
              </a:p>
            </c:rich>
          </c:tx>
          <c:layout>
            <c:manualLayout>
              <c:xMode val="edge"/>
              <c:yMode val="edge"/>
              <c:x val="1.0009749969793711E-2"/>
              <c:y val="3.9369530720761686E-2"/>
            </c:manualLayout>
          </c:layout>
          <c:overlay val="0"/>
          <c:spPr>
            <a:noFill/>
            <a:ln>
              <a:noFill/>
            </a:ln>
            <a:effectLst/>
          </c:spPr>
          <c:txPr>
            <a:bodyPr rot="0" spcFirstLastPara="1" vertOverflow="ellipsis" wrap="square" anchor="ctr" anchorCtr="1"/>
            <a:lstStyle/>
            <a:p>
              <a:pPr>
                <a:defRPr sz="1050" b="0" i="0" u="none" strike="noStrike" kern="1200" baseline="0">
                  <a:solidFill>
                    <a:schemeClr val="bg2">
                      <a:lumMod val="10000"/>
                    </a:schemeClr>
                  </a:solidFill>
                  <a:latin typeface="+mn-lt"/>
                  <a:ea typeface="+mn-ea"/>
                  <a:cs typeface="+mn-cs"/>
                </a:defRPr>
              </a:pPr>
              <a:endParaRPr lang="en-US"/>
            </a:p>
          </c:txPr>
        </c:title>
        <c:numFmt formatCode="0%" sourceLinked="1"/>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50" b="0" i="0" u="none" strike="noStrike" kern="1200" baseline="0">
                <a:solidFill>
                  <a:schemeClr val="bg2">
                    <a:lumMod val="10000"/>
                  </a:schemeClr>
                </a:solidFill>
                <a:latin typeface="+mn-lt"/>
                <a:ea typeface="+mn-ea"/>
                <a:cs typeface="+mn-cs"/>
              </a:defRPr>
            </a:pPr>
            <a:endParaRPr lang="en-US"/>
          </a:p>
        </c:txPr>
        <c:crossAx val="935953328"/>
        <c:crosses val="autoZero"/>
        <c:crossBetween val="between"/>
      </c:valAx>
      <c:spPr>
        <a:solidFill>
          <a:srgbClr val="F4FFFF"/>
        </a:solidFill>
        <a:ln w="9525">
          <a:solidFill>
            <a:srgbClr val="000000"/>
          </a:solidFill>
        </a:ln>
        <a:effectLst/>
      </c:spPr>
    </c:plotArea>
    <c:legend>
      <c:legendPos val="b"/>
      <c:layout>
        <c:manualLayout>
          <c:xMode val="edge"/>
          <c:yMode val="edge"/>
          <c:x val="0.19079120037544622"/>
          <c:y val="1.4606376833596276E-2"/>
          <c:w val="0.6488920649263058"/>
          <c:h val="5.4773913125986042E-2"/>
        </c:manualLayout>
      </c:layout>
      <c:overlay val="1"/>
      <c:spPr>
        <a:solidFill>
          <a:srgbClr val="EAEAEA"/>
        </a:solid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050" b="0" i="0" u="none" strike="noStrike" kern="1200" baseline="0">
              <a:solidFill>
                <a:schemeClr val="bg2">
                  <a:lumMod val="10000"/>
                </a:schemeClr>
              </a:solidFill>
              <a:latin typeface="+mn-lt"/>
              <a:ea typeface="+mn-ea"/>
              <a:cs typeface="+mn-cs"/>
            </a:defRPr>
          </a:pPr>
          <a:endParaRPr lang="en-US"/>
        </a:p>
      </c:txPr>
    </c:legend>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050">
          <a:solidFill>
            <a:schemeClr val="bg2">
              <a:lumMod val="1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C0189B79-6703-47C1-8248-3C998CC5E00C}" type="datetimeFigureOut">
              <a:rPr lang="en-GB" smtClean="0"/>
              <a:t>25/11/2019</a:t>
            </a:fld>
            <a:endParaRPr lang="en-GB"/>
          </a:p>
        </p:txBody>
      </p:sp>
      <p:sp>
        <p:nvSpPr>
          <p:cNvPr id="4" name="Footer Placeholder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BC495077-ACCF-4AA8-9E0E-A8B335A27C2D}" type="slidenum">
              <a:rPr lang="en-GB" smtClean="0"/>
              <a:t>‹#›</a:t>
            </a:fld>
            <a:endParaRPr lang="en-GB"/>
          </a:p>
        </p:txBody>
      </p:sp>
    </p:spTree>
    <p:extLst>
      <p:ext uri="{BB962C8B-B14F-4D97-AF65-F5344CB8AC3E}">
        <p14:creationId xmlns:p14="http://schemas.microsoft.com/office/powerpoint/2010/main" val="250253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39A007A6-734E-43D4-A19C-050CCB9E75FD}" type="datetimeFigureOut">
              <a:rPr lang="en-GB" smtClean="0"/>
              <a:t>25/11/2019</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43B5BF5D-AAC5-4BB3-87DF-6CC6332FE2BE}" type="slidenum">
              <a:rPr lang="en-GB" smtClean="0"/>
              <a:t>‹#›</a:t>
            </a:fld>
            <a:endParaRPr lang="en-GB"/>
          </a:p>
        </p:txBody>
      </p:sp>
    </p:spTree>
    <p:extLst>
      <p:ext uri="{BB962C8B-B14F-4D97-AF65-F5344CB8AC3E}">
        <p14:creationId xmlns:p14="http://schemas.microsoft.com/office/powerpoint/2010/main" val="1287579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B5BF5D-AAC5-4BB3-87DF-6CC6332FE2BE}" type="slidenum">
              <a:rPr lang="en-GB" smtClean="0"/>
              <a:t>1</a:t>
            </a:fld>
            <a:endParaRPr lang="en-GB"/>
          </a:p>
        </p:txBody>
      </p:sp>
    </p:spTree>
    <p:extLst>
      <p:ext uri="{BB962C8B-B14F-4D97-AF65-F5344CB8AC3E}">
        <p14:creationId xmlns:p14="http://schemas.microsoft.com/office/powerpoint/2010/main" val="2038813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Notes:</a:t>
            </a:r>
          </a:p>
          <a:p>
            <a:r>
              <a:rPr lang="en-GB" dirty="0" smtClean="0"/>
              <a:t>Labour</a:t>
            </a:r>
            <a:r>
              <a:rPr lang="en-GB" baseline="0" dirty="0" smtClean="0"/>
              <a:t> force participation:</a:t>
            </a:r>
            <a:endParaRPr lang="en-GB" dirty="0" smtClean="0"/>
          </a:p>
          <a:p>
            <a:pPr marL="171450" indent="-171450">
              <a:buFont typeface="Arial" panose="020B0604020202020204" pitchFamily="34" charset="0"/>
              <a:buChar char="•"/>
            </a:pPr>
            <a:r>
              <a:rPr lang="en-GB" dirty="0" smtClean="0"/>
              <a:t>Labour</a:t>
            </a:r>
            <a:r>
              <a:rPr lang="en-GB" baseline="0" dirty="0" smtClean="0"/>
              <a:t> force participation in Core Cities 6 percentage points below UK average (but still OK by international comparison)</a:t>
            </a:r>
          </a:p>
          <a:p>
            <a:pPr marL="171450" indent="-171450">
              <a:buFont typeface="Arial" panose="020B0604020202020204" pitchFamily="34" charset="0"/>
              <a:buChar char="•"/>
            </a:pPr>
            <a:r>
              <a:rPr lang="en-GB" baseline="0" dirty="0" smtClean="0"/>
              <a:t>Childcare costs in the UK are very high. For a couple with 67% of the average wage, they make up 46% of household income, the highest value of all OECD countries.</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Invest in retaining graduates/high-skilled workers:</a:t>
            </a:r>
          </a:p>
          <a:p>
            <a:pPr marL="171450" indent="-171450">
              <a:buFont typeface="Arial" panose="020B0604020202020204" pitchFamily="34" charset="0"/>
              <a:buChar char="•"/>
            </a:pPr>
            <a:r>
              <a:rPr lang="en-GB" baseline="0" dirty="0" smtClean="0"/>
              <a:t>Core Cities have a share of 35% tertiary educated workers compared to a national average of 39%. It is unusual that large cities have a lower share of workers with tertiary education than the national average.</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Improve labour market training for low skilled workers:</a:t>
            </a:r>
          </a:p>
          <a:p>
            <a:pPr marL="171450" indent="-171450">
              <a:buFont typeface="Arial" panose="020B0604020202020204" pitchFamily="34" charset="0"/>
              <a:buChar char="•"/>
            </a:pPr>
            <a:r>
              <a:rPr lang="en-GB" baseline="0" dirty="0" smtClean="0"/>
              <a:t>The UK has a high share of workers with tertiary education by international standards, but workers with low educational levels perform comparatively poorly in basic aptitude tests (PIAAC, basic reading and maths, etc.)</a:t>
            </a:r>
          </a:p>
          <a:p>
            <a:pPr marL="171450" indent="-171450">
              <a:buFont typeface="Arial" panose="020B0604020202020204" pitchFamily="34" charset="0"/>
              <a:buChar char="•"/>
            </a:pPr>
            <a:endParaRPr lang="en-GB" baseline="0" dirty="0" smtClean="0"/>
          </a:p>
          <a:p>
            <a:r>
              <a:rPr lang="en-GB" baseline="0" dirty="0" smtClean="0"/>
              <a:t>Housing:</a:t>
            </a:r>
          </a:p>
          <a:p>
            <a:pPr marL="171450" indent="-171450">
              <a:buFont typeface="Arial" panose="020B0604020202020204" pitchFamily="34" charset="0"/>
              <a:buChar char="•"/>
            </a:pPr>
            <a:r>
              <a:rPr lang="en-US" dirty="0" smtClean="0"/>
              <a:t>House price-to-income ratios in Core Cities moderate for UK standards but high by international comparisons</a:t>
            </a:r>
          </a:p>
          <a:p>
            <a:pPr marL="171450" indent="-171450">
              <a:buFont typeface="Arial" panose="020B0604020202020204" pitchFamily="34" charset="0"/>
              <a:buChar char="•"/>
            </a:pPr>
            <a:r>
              <a:rPr lang="en-US" dirty="0" smtClean="0"/>
              <a:t>House price-to-income ratio</a:t>
            </a:r>
            <a:r>
              <a:rPr lang="en-US" baseline="0" dirty="0" smtClean="0"/>
              <a:t> in Core Cities is 7.4, which is low by UK standards, but still high by international standards (4-5 is considered affordable)</a:t>
            </a:r>
            <a:endParaRPr lang="en-US" dirty="0" smtClean="0"/>
          </a:p>
          <a:p>
            <a:endParaRPr lang="en-GB" dirty="0" smtClean="0"/>
          </a:p>
        </p:txBody>
      </p:sp>
      <p:sp>
        <p:nvSpPr>
          <p:cNvPr id="4" name="Slide Number Placeholder 3"/>
          <p:cNvSpPr>
            <a:spLocks noGrp="1"/>
          </p:cNvSpPr>
          <p:nvPr>
            <p:ph type="sldNum" sz="quarter" idx="10"/>
          </p:nvPr>
        </p:nvSpPr>
        <p:spPr/>
        <p:txBody>
          <a:bodyPr/>
          <a:lstStyle/>
          <a:p>
            <a:fld id="{89067D98-4BA2-46D5-9734-DA740E7B94AE}" type="slidenum">
              <a:rPr lang="en-GB" smtClean="0"/>
              <a:t>22</a:t>
            </a:fld>
            <a:endParaRPr lang="en-GB"/>
          </a:p>
        </p:txBody>
      </p:sp>
    </p:spTree>
    <p:extLst>
      <p:ext uri="{BB962C8B-B14F-4D97-AF65-F5344CB8AC3E}">
        <p14:creationId xmlns:p14="http://schemas.microsoft.com/office/powerpoint/2010/main" val="135543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863BF0C4-A106-4535-A760-771455A2BE53}" type="slidenum">
              <a:rPr lang="en-US" smtClean="0"/>
              <a:pPr/>
              <a:t>4</a:t>
            </a:fld>
            <a:endParaRPr lang="en-US" dirty="0" smtClean="0"/>
          </a:p>
        </p:txBody>
      </p:sp>
    </p:spTree>
    <p:extLst>
      <p:ext uri="{BB962C8B-B14F-4D97-AF65-F5344CB8AC3E}">
        <p14:creationId xmlns:p14="http://schemas.microsoft.com/office/powerpoint/2010/main" val="478593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regulations, safeguarding public </a:t>
            </a:r>
            <a:r>
              <a:rPr lang="en-GB" sz="1200" kern="1200" dirty="0" err="1" smtClean="0">
                <a:solidFill>
                  <a:schemeClr val="tx1"/>
                </a:solidFill>
                <a:effectLst/>
                <a:latin typeface="+mn-lt"/>
                <a:ea typeface="+mn-ea"/>
                <a:cs typeface="+mn-cs"/>
              </a:rPr>
              <a:t>good,m</a:t>
            </a:r>
            <a:r>
              <a:rPr lang="en-GB" sz="1200" kern="1200" dirty="0" smtClean="0">
                <a:solidFill>
                  <a:schemeClr val="tx1"/>
                </a:solidFill>
                <a:effectLst/>
                <a:latin typeface="+mn-lt"/>
                <a:ea typeface="+mn-ea"/>
                <a:cs typeface="+mn-cs"/>
              </a:rPr>
              <a:t> and well being as the outcome </a:t>
            </a:r>
          </a:p>
          <a:p>
            <a:r>
              <a:rPr lang="en-GB" sz="1200" kern="1200" dirty="0" smtClean="0">
                <a:solidFill>
                  <a:schemeClr val="tx1"/>
                </a:solidFill>
                <a:effectLst/>
                <a:latin typeface="+mn-lt"/>
                <a:ea typeface="+mn-ea"/>
                <a:cs typeface="+mn-cs"/>
              </a:rPr>
              <a:t>all of </a:t>
            </a:r>
            <a:r>
              <a:rPr lang="en-GB" sz="1200" kern="1200" dirty="0" err="1" smtClean="0">
                <a:solidFill>
                  <a:schemeClr val="tx1"/>
                </a:solidFill>
                <a:effectLst/>
                <a:latin typeface="+mn-lt"/>
                <a:ea typeface="+mn-ea"/>
                <a:cs typeface="+mn-cs"/>
              </a:rPr>
              <a:t>terriory</a:t>
            </a:r>
            <a:r>
              <a:rPr lang="en-GB" sz="1200" kern="1200" dirty="0" smtClean="0">
                <a:solidFill>
                  <a:schemeClr val="tx1"/>
                </a:solidFill>
                <a:effectLst/>
                <a:latin typeface="+mn-lt"/>
                <a:ea typeface="+mn-ea"/>
                <a:cs typeface="+mn-cs"/>
              </a:rPr>
              <a:t> approach </a:t>
            </a:r>
          </a:p>
          <a:p>
            <a:r>
              <a:rPr lang="en-GB" sz="1200" kern="1200" dirty="0" smtClean="0">
                <a:solidFill>
                  <a:schemeClr val="tx1"/>
                </a:solidFill>
                <a:effectLst/>
                <a:latin typeface="+mn-lt"/>
                <a:ea typeface="+mn-ea"/>
                <a:cs typeface="+mn-cs"/>
              </a:rPr>
              <a:t>cross sectoral, managing </a:t>
            </a:r>
            <a:r>
              <a:rPr lang="en-GB" sz="1200" kern="1200" dirty="0" err="1" smtClean="0">
                <a:solidFill>
                  <a:schemeClr val="tx1"/>
                </a:solidFill>
                <a:effectLst/>
                <a:latin typeface="+mn-lt"/>
                <a:ea typeface="+mn-ea"/>
                <a:cs typeface="+mn-cs"/>
              </a:rPr>
              <a:t>trasdeoffs</a:t>
            </a:r>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43B5BF5D-AAC5-4BB3-87DF-6CC6332FE2BE}" type="slidenum">
              <a:rPr lang="en-GB" smtClean="0"/>
              <a:t>5</a:t>
            </a:fld>
            <a:endParaRPr lang="en-GB"/>
          </a:p>
        </p:txBody>
      </p:sp>
    </p:spTree>
    <p:extLst>
      <p:ext uri="{BB962C8B-B14F-4D97-AF65-F5344CB8AC3E}">
        <p14:creationId xmlns:p14="http://schemas.microsoft.com/office/powerpoint/2010/main" val="902914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43E573-48C6-44A2-A269-C8D3CF602781}" type="slidenum">
              <a:rPr lang="en-GB" smtClean="0"/>
              <a:t>10</a:t>
            </a:fld>
            <a:endParaRPr lang="en-GB" dirty="0"/>
          </a:p>
        </p:txBody>
      </p:sp>
    </p:spTree>
    <p:extLst>
      <p:ext uri="{BB962C8B-B14F-4D97-AF65-F5344CB8AC3E}">
        <p14:creationId xmlns:p14="http://schemas.microsoft.com/office/powerpoint/2010/main" val="388260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43E573-48C6-44A2-A269-C8D3CF602781}" type="slidenum">
              <a:rPr lang="en-GB" smtClean="0"/>
              <a:t>11</a:t>
            </a:fld>
            <a:endParaRPr lang="en-GB" dirty="0"/>
          </a:p>
        </p:txBody>
      </p:sp>
    </p:spTree>
    <p:extLst>
      <p:ext uri="{BB962C8B-B14F-4D97-AF65-F5344CB8AC3E}">
        <p14:creationId xmlns:p14="http://schemas.microsoft.com/office/powerpoint/2010/main" val="1249460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Also calls for investment in innovation: cities are laboratories for testing solutions for complex local challenges that could eventually be scaled up to national level: they are the platform for the innovation economy, as most of the innovations are taking place at the city level. In some countries, digitalisation and urbanisation are driving innovation and entrepreneurship in cities. Experience of Korea suggests that ICT and digital technologies open up new ways of service delivery, create new employment, and make better investments in regional infrastructure.  </a:t>
            </a:r>
          </a:p>
          <a:p>
            <a:endParaRPr lang="en-GB" dirty="0"/>
          </a:p>
        </p:txBody>
      </p:sp>
      <p:sp>
        <p:nvSpPr>
          <p:cNvPr id="4" name="Slide Number Placeholder 3"/>
          <p:cNvSpPr>
            <a:spLocks noGrp="1"/>
          </p:cNvSpPr>
          <p:nvPr>
            <p:ph type="sldNum" sz="quarter" idx="10"/>
          </p:nvPr>
        </p:nvSpPr>
        <p:spPr/>
        <p:txBody>
          <a:bodyPr/>
          <a:lstStyle/>
          <a:p>
            <a:fld id="{43B5BF5D-AAC5-4BB3-87DF-6CC6332FE2BE}" type="slidenum">
              <a:rPr lang="en-GB" smtClean="0"/>
              <a:t>15</a:t>
            </a:fld>
            <a:endParaRPr lang="en-GB"/>
          </a:p>
        </p:txBody>
      </p:sp>
    </p:spTree>
    <p:extLst>
      <p:ext uri="{BB962C8B-B14F-4D97-AF65-F5344CB8AC3E}">
        <p14:creationId xmlns:p14="http://schemas.microsoft.com/office/powerpoint/2010/main" val="3838665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figure plots the average GDP per capita in second-tier cities relative to the national average. Second-tier cities are defined for this figure as the 10 largest cities outside of the largest city of a country. The figure shows all OECD countries with at least 10 second-tier cities with more than 250 000 inhabitants.</a:t>
            </a:r>
            <a:endParaRPr lang="en-GB" dirty="0"/>
          </a:p>
        </p:txBody>
      </p:sp>
      <p:sp>
        <p:nvSpPr>
          <p:cNvPr id="4" name="Slide Number Placeholder 3"/>
          <p:cNvSpPr>
            <a:spLocks noGrp="1"/>
          </p:cNvSpPr>
          <p:nvPr>
            <p:ph type="sldNum" sz="quarter" idx="10"/>
          </p:nvPr>
        </p:nvSpPr>
        <p:spPr/>
        <p:txBody>
          <a:bodyPr/>
          <a:lstStyle/>
          <a:p>
            <a:fld id="{89067D98-4BA2-46D5-9734-DA740E7B94AE}" type="slidenum">
              <a:rPr lang="en-GB" smtClean="0"/>
              <a:t>18</a:t>
            </a:fld>
            <a:endParaRPr lang="en-GB"/>
          </a:p>
        </p:txBody>
      </p:sp>
    </p:spTree>
    <p:extLst>
      <p:ext uri="{BB962C8B-B14F-4D97-AF65-F5344CB8AC3E}">
        <p14:creationId xmlns:p14="http://schemas.microsoft.com/office/powerpoint/2010/main" val="435154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067D98-4BA2-46D5-9734-DA740E7B94AE}" type="slidenum">
              <a:rPr lang="en-GB" smtClean="0"/>
              <a:t>19</a:t>
            </a:fld>
            <a:endParaRPr lang="en-GB"/>
          </a:p>
        </p:txBody>
      </p:sp>
    </p:spTree>
    <p:extLst>
      <p:ext uri="{BB962C8B-B14F-4D97-AF65-F5344CB8AC3E}">
        <p14:creationId xmlns:p14="http://schemas.microsoft.com/office/powerpoint/2010/main" val="872979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Index of Multiple Deprivation 2015 is the official measure of relative deprivation for small areas (or neighbourhoods) in England.  The index is composed of multiple factors that capture the deprivation experienced by people in an area. Then, all areas are ranked nationally, according to their index score from the most deprived area to the least deprived area. It is common to describe how relatively deprived a small area is by saying whether it falls among the most deprived 10 percent.</a:t>
            </a:r>
            <a:endParaRPr lang="en-GB" dirty="0"/>
          </a:p>
        </p:txBody>
      </p:sp>
      <p:sp>
        <p:nvSpPr>
          <p:cNvPr id="4" name="Slide Number Placeholder 3"/>
          <p:cNvSpPr>
            <a:spLocks noGrp="1"/>
          </p:cNvSpPr>
          <p:nvPr>
            <p:ph type="sldNum" sz="quarter" idx="10"/>
          </p:nvPr>
        </p:nvSpPr>
        <p:spPr/>
        <p:txBody>
          <a:bodyPr/>
          <a:lstStyle/>
          <a:p>
            <a:fld id="{86D5CB10-67C7-4B74-AE0B-EBCFED8B1BF0}" type="slidenum">
              <a:rPr lang="en-US" smtClean="0"/>
              <a:t>21</a:t>
            </a:fld>
            <a:endParaRPr lang="en-US"/>
          </a:p>
        </p:txBody>
      </p:sp>
    </p:spTree>
    <p:extLst>
      <p:ext uri="{BB962C8B-B14F-4D97-AF65-F5344CB8AC3E}">
        <p14:creationId xmlns:p14="http://schemas.microsoft.com/office/powerpoint/2010/main" val="1837706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1CD5A3F1-6701-4942-8964-5C3A8DDA0520}" type="datetimeFigureOut">
              <a:rPr lang="en-GB" smtClean="0"/>
              <a:t>25/11/2019</a:t>
            </a:fld>
            <a:endParaRPr lang="en-GB"/>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1CD5A3F1-6701-4942-8964-5C3A8DDA0520}" type="datetimeFigureOut">
              <a:rPr lang="en-GB" smtClean="0"/>
              <a:t>25/11/2019</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CDE255B-6ACA-4C0B-B593-773C7A3A3DED}" type="slidenum">
              <a:rPr lang="en-GB" smtClean="0"/>
              <a:t>‹#›</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1CD5A3F1-6701-4942-8964-5C3A8DDA0520}" type="datetimeFigureOut">
              <a:rPr lang="en-GB" smtClean="0"/>
              <a:t>25/11/2019</a:t>
            </a:fld>
            <a:endParaRPr lang="en-GB"/>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FCDE255B-6ACA-4C0B-B593-773C7A3A3DED}"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F307E-86C6-4756-BF43-884056B1AF99}" type="datetime1">
              <a:rPr lang="en-GB" smtClean="0"/>
              <a:t>25/11/2019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AC18C7-9D58-402B-A1CE-A06B9D379B82}" type="slidenum">
              <a:rPr lang="en-GB" smtClean="0"/>
              <a:pPr/>
              <a:t>‹#›</a:t>
            </a:fld>
            <a:endParaRPr lang="en-GB"/>
          </a:p>
        </p:txBody>
      </p:sp>
    </p:spTree>
    <p:extLst>
      <p:ext uri="{BB962C8B-B14F-4D97-AF65-F5344CB8AC3E}">
        <p14:creationId xmlns:p14="http://schemas.microsoft.com/office/powerpoint/2010/main" val="20711930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pic>
        <p:nvPicPr>
          <p:cNvPr id="24" name="Image 7"/>
          <p:cNvPicPr>
            <a:picLocks noChangeAspect="1"/>
          </p:cNvPicPr>
          <p:nvPr/>
        </p:nvPicPr>
        <p:blipFill>
          <a:blip r:embed="rId7"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1CD5A3F1-6701-4942-8964-5C3A8DDA0520}" type="datetimeFigureOut">
              <a:rPr lang="en-GB" smtClean="0"/>
              <a:t>25/11/2019</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CDE255B-6ACA-4C0B-B593-773C7A3A3DE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chart" Target="../charts/chart2.xml"/><Relationship Id="rId3" Type="http://schemas.openxmlformats.org/officeDocument/2006/relationships/chart" Target="../charts/chart1.xml"/><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2276872"/>
            <a:ext cx="7272808" cy="1368152"/>
          </a:xfrm>
        </p:spPr>
        <p:txBody>
          <a:bodyPr/>
          <a:lstStyle/>
          <a:p>
            <a:r>
              <a:rPr lang="en-US" dirty="0"/>
              <a:t>THE CITY AS A CATALYST OF THE </a:t>
            </a:r>
            <a:r>
              <a:rPr lang="en-US" dirty="0" smtClean="0"/>
              <a:t>ECONOMY</a:t>
            </a:r>
            <a:endParaRPr lang="en-GB" sz="3200" dirty="0"/>
          </a:p>
        </p:txBody>
      </p:sp>
      <p:sp>
        <p:nvSpPr>
          <p:cNvPr id="3" name="Subtitle 2"/>
          <p:cNvSpPr>
            <a:spLocks noGrp="1"/>
          </p:cNvSpPr>
          <p:nvPr>
            <p:ph type="subTitle" idx="1"/>
          </p:nvPr>
        </p:nvSpPr>
        <p:spPr>
          <a:xfrm>
            <a:off x="251520" y="4709656"/>
            <a:ext cx="7020424" cy="1887696"/>
          </a:xfrm>
        </p:spPr>
        <p:txBody>
          <a:bodyPr/>
          <a:lstStyle/>
          <a:p>
            <a:r>
              <a:rPr lang="en-GB" sz="2400" dirty="0" smtClean="0"/>
              <a:t>Tadashi MATSUMOTO, Ph.D.</a:t>
            </a:r>
            <a:endParaRPr lang="en-GB" sz="2400" dirty="0"/>
          </a:p>
          <a:p>
            <a:endParaRPr lang="en-US" dirty="0" smtClean="0"/>
          </a:p>
          <a:p>
            <a:r>
              <a:rPr lang="en-GB" dirty="0" smtClean="0"/>
              <a:t>Centre </a:t>
            </a:r>
            <a:r>
              <a:rPr lang="en-GB" dirty="0"/>
              <a:t>for Entrepreneurship, SMEs, Regions and </a:t>
            </a:r>
            <a:r>
              <a:rPr lang="en-GB" dirty="0" smtClean="0"/>
              <a:t>Cities </a:t>
            </a:r>
            <a:r>
              <a:rPr lang="en-GB" dirty="0" smtClean="0"/>
              <a:t>(CFE) </a:t>
            </a:r>
            <a:endParaRPr lang="en-GB" dirty="0"/>
          </a:p>
          <a:p>
            <a:r>
              <a:rPr lang="en-GB" dirty="0"/>
              <a:t>OECD </a:t>
            </a:r>
            <a:endParaRPr lang="fr-FR" dirty="0" smtClean="0"/>
          </a:p>
          <a:p>
            <a:endParaRPr lang="fr-FR" sz="1600" dirty="0" smtClean="0"/>
          </a:p>
          <a:p>
            <a:r>
              <a:rPr lang="fr-FR" sz="1600" dirty="0" err="1" smtClean="0"/>
              <a:t>Euskal</a:t>
            </a:r>
            <a:r>
              <a:rPr lang="fr-FR" sz="1600" dirty="0" smtClean="0"/>
              <a:t> </a:t>
            </a:r>
            <a:r>
              <a:rPr lang="fr-FR" sz="1600" dirty="0" err="1"/>
              <a:t>Hiria</a:t>
            </a:r>
            <a:r>
              <a:rPr lang="fr-FR" sz="1600" dirty="0"/>
              <a:t> </a:t>
            </a:r>
            <a:r>
              <a:rPr lang="fr-FR" sz="1600" dirty="0" smtClean="0"/>
              <a:t>Conference</a:t>
            </a:r>
            <a:endParaRPr lang="fr-FR" sz="1600" dirty="0"/>
          </a:p>
          <a:p>
            <a:r>
              <a:rPr lang="fr-FR" sz="1600" dirty="0" smtClean="0"/>
              <a:t>26 </a:t>
            </a:r>
            <a:r>
              <a:rPr lang="fr-FR" sz="1600" dirty="0" err="1" smtClean="0"/>
              <a:t>November</a:t>
            </a:r>
            <a:r>
              <a:rPr lang="fr-FR" sz="1600" dirty="0" smtClean="0"/>
              <a:t>, </a:t>
            </a:r>
            <a:r>
              <a:rPr lang="fr-FR" sz="1600" dirty="0" smtClean="0"/>
              <a:t>2019, </a:t>
            </a:r>
            <a:r>
              <a:rPr lang="fr-FR" sz="1600" dirty="0" smtClean="0"/>
              <a:t>San Sebastian </a:t>
            </a:r>
            <a:endParaRPr lang="en-GB" sz="1600" dirty="0"/>
          </a:p>
        </p:txBody>
      </p:sp>
    </p:spTree>
    <p:extLst>
      <p:ext uri="{BB962C8B-B14F-4D97-AF65-F5344CB8AC3E}">
        <p14:creationId xmlns:p14="http://schemas.microsoft.com/office/powerpoint/2010/main" val="1771815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608" y="188640"/>
            <a:ext cx="8053362" cy="1022400"/>
          </a:xfrm>
        </p:spPr>
        <p:txBody>
          <a:bodyPr/>
          <a:lstStyle/>
          <a:p>
            <a:pPr algn="ctr"/>
            <a:r>
              <a:rPr lang="en-GB" b="1" dirty="0" smtClean="0">
                <a:solidFill>
                  <a:schemeClr val="tx2">
                    <a:lumMod val="75000"/>
                  </a:schemeClr>
                </a:solidFill>
                <a:latin typeface="Calibri" panose="020F0502020204030204" pitchFamily="34" charset="0"/>
              </a:rPr>
              <a:t>Regional Productivity </a:t>
            </a:r>
            <a:r>
              <a:rPr lang="en-GB" b="1" u="sng" dirty="0" smtClean="0">
                <a:solidFill>
                  <a:schemeClr val="tx2">
                    <a:lumMod val="75000"/>
                  </a:schemeClr>
                </a:solidFill>
                <a:latin typeface="Calibri" panose="020F0502020204030204" pitchFamily="34" charset="0"/>
              </a:rPr>
              <a:t>convergence</a:t>
            </a:r>
            <a:r>
              <a:rPr lang="en-GB" b="1" dirty="0" smtClean="0">
                <a:solidFill>
                  <a:schemeClr val="tx2">
                    <a:lumMod val="75000"/>
                  </a:schemeClr>
                </a:solidFill>
                <a:latin typeface="Calibri" panose="020F0502020204030204" pitchFamily="34" charset="0"/>
              </a:rPr>
              <a:t/>
            </a:r>
            <a:br>
              <a:rPr lang="en-GB" b="1" dirty="0" smtClean="0">
                <a:solidFill>
                  <a:schemeClr val="tx2">
                    <a:lumMod val="75000"/>
                  </a:schemeClr>
                </a:solidFill>
                <a:latin typeface="Calibri" panose="020F0502020204030204" pitchFamily="34" charset="0"/>
              </a:rPr>
            </a:br>
            <a:r>
              <a:rPr lang="en-GB" b="1" i="1" dirty="0" smtClean="0">
                <a:solidFill>
                  <a:schemeClr val="tx2">
                    <a:lumMod val="75000"/>
                  </a:schemeClr>
                </a:solidFill>
                <a:latin typeface="Calibri" panose="020F0502020204030204" pitchFamily="34" charset="0"/>
              </a:rPr>
              <a:t>Spai</a:t>
            </a:r>
            <a:r>
              <a:rPr lang="en-GB" b="1" i="1" dirty="0">
                <a:solidFill>
                  <a:schemeClr val="tx2">
                    <a:lumMod val="75000"/>
                  </a:schemeClr>
                </a:solidFill>
                <a:latin typeface="Calibri" panose="020F0502020204030204" pitchFamily="34" charset="0"/>
              </a:rPr>
              <a:t>n</a:t>
            </a:r>
            <a:r>
              <a:rPr lang="en-GB" b="1" dirty="0" smtClean="0">
                <a:solidFill>
                  <a:schemeClr val="tx2">
                    <a:lumMod val="75000"/>
                  </a:schemeClr>
                </a:solidFill>
                <a:latin typeface="Calibri" panose="020F0502020204030204" pitchFamily="34" charset="0"/>
              </a:rPr>
              <a:t>, TL2 regions, 2000=100 </a:t>
            </a:r>
            <a:endParaRPr lang="en-GB" b="1" dirty="0">
              <a:solidFill>
                <a:schemeClr val="tx2">
                  <a:lumMod val="75000"/>
                </a:schemeClr>
              </a:solidFill>
              <a:latin typeface="Calibri" panose="020F0502020204030204" pitchFamily="34" charset="0"/>
            </a:endParaRPr>
          </a:p>
        </p:txBody>
      </p:sp>
      <p:pic>
        <p:nvPicPr>
          <p:cNvPr id="4" name="Picture 3"/>
          <p:cNvPicPr>
            <a:picLocks noChangeAspect="1"/>
          </p:cNvPicPr>
          <p:nvPr/>
        </p:nvPicPr>
        <p:blipFill>
          <a:blip r:embed="rId3"/>
          <a:stretch>
            <a:fillRect/>
          </a:stretch>
        </p:blipFill>
        <p:spPr>
          <a:xfrm>
            <a:off x="323527" y="1412776"/>
            <a:ext cx="8606337" cy="5040560"/>
          </a:xfrm>
          <a:prstGeom prst="rect">
            <a:avLst/>
          </a:prstGeom>
        </p:spPr>
      </p:pic>
    </p:spTree>
    <p:extLst>
      <p:ext uri="{BB962C8B-B14F-4D97-AF65-F5344CB8AC3E}">
        <p14:creationId xmlns:p14="http://schemas.microsoft.com/office/powerpoint/2010/main" val="2822080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608" y="188640"/>
            <a:ext cx="8053362" cy="1022400"/>
          </a:xfrm>
        </p:spPr>
        <p:txBody>
          <a:bodyPr/>
          <a:lstStyle/>
          <a:p>
            <a:pPr algn="ctr"/>
            <a:r>
              <a:rPr lang="en-GB" b="1" dirty="0" smtClean="0">
                <a:solidFill>
                  <a:schemeClr val="tx2">
                    <a:lumMod val="75000"/>
                  </a:schemeClr>
                </a:solidFill>
                <a:latin typeface="Calibri" panose="020F0502020204030204" pitchFamily="34" charset="0"/>
              </a:rPr>
              <a:t>Regional Productivity </a:t>
            </a:r>
            <a:r>
              <a:rPr lang="en-GB" b="1" u="sng" dirty="0" smtClean="0">
                <a:solidFill>
                  <a:schemeClr val="tx2">
                    <a:lumMod val="75000"/>
                  </a:schemeClr>
                </a:solidFill>
                <a:latin typeface="Calibri" panose="020F0502020204030204" pitchFamily="34" charset="0"/>
              </a:rPr>
              <a:t>divergence</a:t>
            </a:r>
            <a:r>
              <a:rPr lang="en-GB" b="1" dirty="0" smtClean="0">
                <a:solidFill>
                  <a:schemeClr val="tx2">
                    <a:lumMod val="75000"/>
                  </a:schemeClr>
                </a:solidFill>
                <a:latin typeface="Calibri" panose="020F0502020204030204" pitchFamily="34" charset="0"/>
              </a:rPr>
              <a:t/>
            </a:r>
            <a:br>
              <a:rPr lang="en-GB" b="1" dirty="0" smtClean="0">
                <a:solidFill>
                  <a:schemeClr val="tx2">
                    <a:lumMod val="75000"/>
                  </a:schemeClr>
                </a:solidFill>
                <a:latin typeface="Calibri" panose="020F0502020204030204" pitchFamily="34" charset="0"/>
              </a:rPr>
            </a:br>
            <a:r>
              <a:rPr lang="en-GB" b="1" i="1" dirty="0" smtClean="0">
                <a:solidFill>
                  <a:schemeClr val="tx2">
                    <a:lumMod val="75000"/>
                  </a:schemeClr>
                </a:solidFill>
                <a:latin typeface="Calibri" panose="020F0502020204030204" pitchFamily="34" charset="0"/>
              </a:rPr>
              <a:t>UK</a:t>
            </a:r>
            <a:r>
              <a:rPr lang="en-GB" b="1" dirty="0" smtClean="0">
                <a:solidFill>
                  <a:schemeClr val="tx2">
                    <a:lumMod val="75000"/>
                  </a:schemeClr>
                </a:solidFill>
                <a:latin typeface="Calibri" panose="020F0502020204030204" pitchFamily="34" charset="0"/>
              </a:rPr>
              <a:t>, TL2 regions, 2000=100 </a:t>
            </a:r>
            <a:endParaRPr lang="en-GB" b="1" dirty="0">
              <a:solidFill>
                <a:schemeClr val="tx2">
                  <a:lumMod val="75000"/>
                </a:schemeClr>
              </a:solidFill>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323527" y="1412776"/>
            <a:ext cx="8606337" cy="5040560"/>
          </a:xfrm>
          <a:prstGeom prst="rect">
            <a:avLst/>
          </a:prstGeom>
        </p:spPr>
      </p:pic>
    </p:spTree>
    <p:extLst>
      <p:ext uri="{BB962C8B-B14F-4D97-AF65-F5344CB8AC3E}">
        <p14:creationId xmlns:p14="http://schemas.microsoft.com/office/powerpoint/2010/main" val="860720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600" y="237600"/>
            <a:ext cx="8064896" cy="1022400"/>
          </a:xfrm>
        </p:spPr>
        <p:txBody>
          <a:bodyPr/>
          <a:lstStyle/>
          <a:p>
            <a:pPr algn="ctr">
              <a:defRPr/>
            </a:pPr>
            <a:r>
              <a:rPr lang="en-GB" b="1" dirty="0" smtClean="0">
                <a:solidFill>
                  <a:schemeClr val="tx2">
                    <a:lumMod val="75000"/>
                  </a:schemeClr>
                </a:solidFill>
                <a:latin typeface="Calibri" panose="020F0502020204030204" pitchFamily="34" charset="0"/>
              </a:rPr>
              <a:t>(Pseudo</a:t>
            </a:r>
            <a:r>
              <a:rPr lang="en-GB" b="1" dirty="0">
                <a:solidFill>
                  <a:schemeClr val="tx2">
                    <a:lumMod val="75000"/>
                  </a:schemeClr>
                </a:solidFill>
                <a:latin typeface="Calibri" panose="020F0502020204030204" pitchFamily="34" charset="0"/>
              </a:rPr>
              <a:t>) </a:t>
            </a:r>
            <a:r>
              <a:rPr lang="en-GB" b="1" dirty="0" smtClean="0">
                <a:solidFill>
                  <a:schemeClr val="tx2">
                    <a:lumMod val="75000"/>
                  </a:schemeClr>
                </a:solidFill>
                <a:latin typeface="Calibri" panose="020F0502020204030204" pitchFamily="34" charset="0"/>
              </a:rPr>
              <a:t>contributions </a:t>
            </a:r>
            <a:r>
              <a:rPr lang="en-GB" b="1" dirty="0">
                <a:solidFill>
                  <a:schemeClr val="tx2">
                    <a:lumMod val="75000"/>
                  </a:schemeClr>
                </a:solidFill>
                <a:latin typeface="Calibri" panose="020F0502020204030204" pitchFamily="34" charset="0"/>
              </a:rPr>
              <a:t>of regions to national productivity growth, 2000-2014</a:t>
            </a:r>
          </a:p>
        </p:txBody>
      </p:sp>
      <p:sp>
        <p:nvSpPr>
          <p:cNvPr id="13" name="Rectangle 12"/>
          <p:cNvSpPr/>
          <p:nvPr/>
        </p:nvSpPr>
        <p:spPr>
          <a:xfrm>
            <a:off x="251520" y="6002704"/>
            <a:ext cx="8208912" cy="738664"/>
          </a:xfrm>
          <a:prstGeom prst="rect">
            <a:avLst/>
          </a:prstGeom>
        </p:spPr>
        <p:txBody>
          <a:bodyPr wrap="square">
            <a:spAutoFit/>
          </a:bodyPr>
          <a:lstStyle/>
          <a:p>
            <a:r>
              <a:rPr lang="en-GB" sz="1400" b="1" dirty="0" smtClean="0">
                <a:latin typeface="+mj-lt"/>
              </a:rPr>
              <a:t>The </a:t>
            </a:r>
            <a:r>
              <a:rPr lang="en-GB" sz="1400" b="1" dirty="0">
                <a:latin typeface="+mj-lt"/>
              </a:rPr>
              <a:t>contribution of a region is defined as the difference between the national annual average labour productivity growth rate and the same rate excluding the indicated </a:t>
            </a:r>
            <a:r>
              <a:rPr lang="en-GB" sz="1400" b="1" dirty="0" smtClean="0">
                <a:latin typeface="+mj-lt"/>
              </a:rPr>
              <a:t>region, cf. OECD Regional Outlook (2016).</a:t>
            </a:r>
            <a:endParaRPr lang="en-GB" sz="1400" b="1" dirty="0">
              <a:latin typeface="+mj-lt"/>
            </a:endParaRPr>
          </a:p>
        </p:txBody>
      </p:sp>
      <p:sp>
        <p:nvSpPr>
          <p:cNvPr id="16" name="Rectangle 15"/>
          <p:cNvSpPr/>
          <p:nvPr/>
        </p:nvSpPr>
        <p:spPr>
          <a:xfrm>
            <a:off x="4716016" y="2183378"/>
            <a:ext cx="4032448" cy="338554"/>
          </a:xfrm>
          <a:prstGeom prst="rect">
            <a:avLst/>
          </a:prstGeom>
        </p:spPr>
        <p:txBody>
          <a:bodyPr wrap="square">
            <a:spAutoFit/>
          </a:bodyPr>
          <a:lstStyle/>
          <a:p>
            <a:pPr algn="ctr"/>
            <a:r>
              <a:rPr lang="en-GB" sz="1600" b="1" dirty="0" smtClean="0">
                <a:latin typeface="+mj-lt"/>
              </a:rPr>
              <a:t>UK (TYPE II </a:t>
            </a:r>
            <a:r>
              <a:rPr lang="en-GB" sz="1600" b="1" dirty="0"/>
              <a:t>Concentrated</a:t>
            </a:r>
            <a:r>
              <a:rPr lang="en-GB" sz="1600" b="1" dirty="0" smtClean="0">
                <a:latin typeface="+mj-lt"/>
              </a:rPr>
              <a:t>) </a:t>
            </a:r>
            <a:endParaRPr lang="en-GB" sz="1600" b="1" dirty="0">
              <a:latin typeface="+mj-lt"/>
            </a:endParaRPr>
          </a:p>
        </p:txBody>
      </p:sp>
      <p:pic>
        <p:nvPicPr>
          <p:cNvPr id="17" name="Picture 16"/>
          <p:cNvPicPr/>
          <p:nvPr/>
        </p:nvPicPr>
        <p:blipFill>
          <a:blip r:embed="rId2">
            <a:extLst>
              <a:ext uri="{28A0092B-C50C-407E-A947-70E740481C1C}">
                <a14:useLocalDpi xmlns:a14="http://schemas.microsoft.com/office/drawing/2010/main" val="0"/>
              </a:ext>
            </a:extLst>
          </a:blip>
          <a:srcRect l="-1129" t="-1855" b="-4019"/>
          <a:stretch>
            <a:fillRect/>
          </a:stretch>
        </p:blipFill>
        <p:spPr bwMode="auto">
          <a:xfrm>
            <a:off x="4644488" y="2471410"/>
            <a:ext cx="4320000" cy="3600000"/>
          </a:xfrm>
          <a:prstGeom prst="rect">
            <a:avLst/>
          </a:prstGeom>
          <a:noFill/>
          <a:ln>
            <a:noFill/>
          </a:ln>
        </p:spPr>
      </p:pic>
      <p:sp>
        <p:nvSpPr>
          <p:cNvPr id="9" name="Rectangle 8"/>
          <p:cNvSpPr/>
          <p:nvPr/>
        </p:nvSpPr>
        <p:spPr>
          <a:xfrm>
            <a:off x="323528" y="2132856"/>
            <a:ext cx="4032448" cy="338554"/>
          </a:xfrm>
          <a:prstGeom prst="rect">
            <a:avLst/>
          </a:prstGeom>
        </p:spPr>
        <p:txBody>
          <a:bodyPr wrap="square">
            <a:spAutoFit/>
          </a:bodyPr>
          <a:lstStyle/>
          <a:p>
            <a:pPr algn="ctr"/>
            <a:r>
              <a:rPr lang="en-GB" sz="1600" b="1" dirty="0" smtClean="0">
                <a:latin typeface="+mj-lt"/>
              </a:rPr>
              <a:t>SPAIN (TYPE I </a:t>
            </a:r>
            <a:r>
              <a:rPr lang="en-GB" sz="1600" b="1" dirty="0"/>
              <a:t>Distributed</a:t>
            </a:r>
            <a:r>
              <a:rPr lang="en-GB" sz="1600" b="1" dirty="0" smtClean="0">
                <a:latin typeface="+mj-lt"/>
              </a:rPr>
              <a:t>)</a:t>
            </a:r>
            <a:endParaRPr lang="en-GB" sz="1600" b="1" dirty="0">
              <a:latin typeface="+mj-lt"/>
            </a:endParaRPr>
          </a:p>
        </p:txBody>
      </p:sp>
      <p:pic>
        <p:nvPicPr>
          <p:cNvPr id="11" name="Picture 10"/>
          <p:cNvPicPr/>
          <p:nvPr/>
        </p:nvPicPr>
        <p:blipFill>
          <a:blip r:embed="rId3">
            <a:extLst>
              <a:ext uri="{28A0092B-C50C-407E-A947-70E740481C1C}">
                <a14:useLocalDpi xmlns:a14="http://schemas.microsoft.com/office/drawing/2010/main" val="0"/>
              </a:ext>
            </a:extLst>
          </a:blip>
          <a:srcRect l="-227" t="-1968" r="-1360" b="-10333"/>
          <a:stretch>
            <a:fillRect/>
          </a:stretch>
        </p:blipFill>
        <p:spPr bwMode="auto">
          <a:xfrm>
            <a:off x="323528" y="2399402"/>
            <a:ext cx="4320000" cy="3600000"/>
          </a:xfrm>
          <a:prstGeom prst="rect">
            <a:avLst/>
          </a:prstGeom>
          <a:noFill/>
          <a:ln>
            <a:noFill/>
          </a:ln>
        </p:spPr>
      </p:pic>
      <p:pic>
        <p:nvPicPr>
          <p:cNvPr id="12" name="Picture 11"/>
          <p:cNvPicPr/>
          <p:nvPr/>
        </p:nvPicPr>
        <p:blipFill rotWithShape="1">
          <a:blip r:embed="rId4" cstate="print">
            <a:extLst>
              <a:ext uri="{28A0092B-C50C-407E-A947-70E740481C1C}">
                <a14:useLocalDpi xmlns:a14="http://schemas.microsoft.com/office/drawing/2010/main" val="0"/>
              </a:ext>
            </a:extLst>
          </a:blip>
          <a:srcRect r="29513" b="87671"/>
          <a:stretch/>
        </p:blipFill>
        <p:spPr bwMode="auto">
          <a:xfrm>
            <a:off x="1475656" y="1340768"/>
            <a:ext cx="6048672" cy="766827"/>
          </a:xfrm>
          <a:prstGeom prst="rect">
            <a:avLst/>
          </a:prstGeom>
          <a:noFill/>
        </p:spPr>
      </p:pic>
    </p:spTree>
    <p:extLst>
      <p:ext uri="{BB962C8B-B14F-4D97-AF65-F5344CB8AC3E}">
        <p14:creationId xmlns:p14="http://schemas.microsoft.com/office/powerpoint/2010/main" val="776437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884488" cy="1022400"/>
          </a:xfrm>
        </p:spPr>
        <p:txBody>
          <a:bodyPr/>
          <a:lstStyle/>
          <a:p>
            <a:pPr algn="ctr"/>
            <a:r>
              <a:rPr lang="en-GB" b="1" dirty="0" smtClean="0">
                <a:solidFill>
                  <a:schemeClr val="tx2">
                    <a:lumMod val="75000"/>
                  </a:schemeClr>
                </a:solidFill>
                <a:latin typeface="Calibri" panose="020F0502020204030204" pitchFamily="34" charset="0"/>
              </a:rPr>
              <a:t>How to address regional development trade-offs within countries? </a:t>
            </a:r>
            <a:endParaRPr lang="en-GB" b="1" dirty="0">
              <a:solidFill>
                <a:schemeClr val="tx2">
                  <a:lumMod val="75000"/>
                </a:schemeClr>
              </a:solidFill>
              <a:latin typeface="Calibri" panose="020F0502020204030204" pitchFamily="34" charset="0"/>
            </a:endParaRPr>
          </a:p>
        </p:txBody>
      </p:sp>
      <p:sp>
        <p:nvSpPr>
          <p:cNvPr id="2" name="TextBox 1"/>
          <p:cNvSpPr txBox="1"/>
          <p:nvPr/>
        </p:nvSpPr>
        <p:spPr>
          <a:xfrm>
            <a:off x="251520" y="1365150"/>
            <a:ext cx="8712968" cy="5232202"/>
          </a:xfrm>
          <a:prstGeom prst="rect">
            <a:avLst/>
          </a:prstGeom>
          <a:noFill/>
        </p:spPr>
        <p:txBody>
          <a:bodyPr wrap="square" rtlCol="0">
            <a:spAutoFit/>
          </a:bodyPr>
          <a:lstStyle/>
          <a:p>
            <a:r>
              <a:rPr lang="en-GB" sz="2800" dirty="0" smtClean="0"/>
              <a:t>There are two polar policy models: </a:t>
            </a:r>
          </a:p>
          <a:p>
            <a:endParaRPr lang="en-GB" sz="1400" dirty="0"/>
          </a:p>
          <a:p>
            <a:pPr marL="514350" indent="-514350">
              <a:buFont typeface="+mj-lt"/>
              <a:buAutoNum type="romanUcPeriod"/>
            </a:pPr>
            <a:r>
              <a:rPr lang="en-GB" sz="2800" b="1" dirty="0"/>
              <a:t> </a:t>
            </a:r>
            <a:r>
              <a:rPr lang="en-GB" sz="2800" b="1" i="1" dirty="0" smtClean="0"/>
              <a:t>Compensating</a:t>
            </a:r>
            <a:r>
              <a:rPr lang="en-GB" sz="2800" dirty="0" smtClean="0"/>
              <a:t> the lagging regions and promote labour mobility</a:t>
            </a:r>
          </a:p>
          <a:p>
            <a:pPr lvl="1"/>
            <a:r>
              <a:rPr lang="en-GB" sz="2800" dirty="0" smtClean="0">
                <a:sym typeface="Wingdings" panose="05000000000000000000" pitchFamily="2" charset="2"/>
              </a:rPr>
              <a:t> </a:t>
            </a:r>
            <a:r>
              <a:rPr lang="en-GB" sz="2400" i="1" dirty="0" smtClean="0">
                <a:sym typeface="Wingdings" panose="05000000000000000000" pitchFamily="2" charset="2"/>
              </a:rPr>
              <a:t>This do not seem to work over the long-run and may trigger the “geography of discontent” (McCann) or the “revenge of places that don’t matter” (Rodrigues-Pose )</a:t>
            </a:r>
            <a:endParaRPr lang="en-GB" sz="2400" i="1" dirty="0" smtClean="0"/>
          </a:p>
          <a:p>
            <a:pPr marL="514350" indent="-514350">
              <a:buFont typeface="+mj-lt"/>
              <a:buAutoNum type="romanUcPeriod"/>
            </a:pPr>
            <a:endParaRPr lang="en-GB" sz="2800" dirty="0"/>
          </a:p>
          <a:p>
            <a:pPr marL="514350" indent="-514350">
              <a:buFont typeface="+mj-lt"/>
              <a:buAutoNum type="romanUcPeriod"/>
            </a:pPr>
            <a:r>
              <a:rPr lang="en-GB" sz="2800" dirty="0" smtClean="0"/>
              <a:t>Adopt a </a:t>
            </a:r>
            <a:r>
              <a:rPr lang="en-GB" sz="2800" b="1" i="1" dirty="0" smtClean="0"/>
              <a:t>place-based</a:t>
            </a:r>
            <a:r>
              <a:rPr lang="en-GB" sz="2800" b="1" dirty="0" smtClean="0"/>
              <a:t> </a:t>
            </a:r>
            <a:r>
              <a:rPr lang="en-GB" sz="2800" dirty="0" smtClean="0"/>
              <a:t>(or territorial) approach for regional productivity and development</a:t>
            </a:r>
          </a:p>
          <a:p>
            <a:pPr lvl="1"/>
            <a:r>
              <a:rPr lang="en-GB" sz="2800" dirty="0" smtClean="0">
                <a:sym typeface="Wingdings" panose="05000000000000000000" pitchFamily="2" charset="2"/>
              </a:rPr>
              <a:t> </a:t>
            </a:r>
            <a:r>
              <a:rPr lang="en-GB" sz="2800" dirty="0" smtClean="0"/>
              <a:t> </a:t>
            </a:r>
            <a:r>
              <a:rPr lang="en-GB" sz="2400" i="1" dirty="0"/>
              <a:t>Quite demanding to adopt tailored development strategies, in particular a </a:t>
            </a:r>
            <a:r>
              <a:rPr lang="en-GB" sz="2400" i="1" dirty="0" smtClean="0"/>
              <a:t>strong </a:t>
            </a:r>
            <a:r>
              <a:rPr lang="en-GB" sz="2400" i="1" dirty="0"/>
              <a:t>investment in </a:t>
            </a:r>
            <a:r>
              <a:rPr lang="en-GB" sz="2400" i="1" dirty="0" smtClean="0"/>
              <a:t>multi-level governance</a:t>
            </a:r>
            <a:endParaRPr lang="en-GB" sz="2400" i="1" dirty="0"/>
          </a:p>
        </p:txBody>
      </p:sp>
    </p:spTree>
    <p:extLst>
      <p:ext uri="{BB962C8B-B14F-4D97-AF65-F5344CB8AC3E}">
        <p14:creationId xmlns:p14="http://schemas.microsoft.com/office/powerpoint/2010/main" val="713986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8902" y="174352"/>
            <a:ext cx="7657553" cy="734368"/>
          </a:xfrm>
        </p:spPr>
        <p:txBody>
          <a:bodyPr/>
          <a:lstStyle/>
          <a:p>
            <a:pPr marL="342900" indent="-342900" algn="ctr">
              <a:spcBef>
                <a:spcPct val="20000"/>
              </a:spcBef>
            </a:pPr>
            <a:r>
              <a:rPr lang="en-GB" b="1" dirty="0">
                <a:solidFill>
                  <a:schemeClr val="tx2">
                    <a:lumMod val="75000"/>
                  </a:schemeClr>
                </a:solidFill>
                <a:latin typeface="Calibri" panose="020F0502020204030204" pitchFamily="34" charset="0"/>
              </a:rPr>
              <a:t>The geography of discontent</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784976"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8007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44824"/>
            <a:ext cx="8280464" cy="3888432"/>
          </a:xfrm>
        </p:spPr>
        <p:txBody>
          <a:bodyPr vert="horz">
            <a:noAutofit/>
          </a:bodyPr>
          <a:lstStyle/>
          <a:p>
            <a:pPr algn="just"/>
            <a:r>
              <a:rPr lang="en-GB" sz="2400" dirty="0">
                <a:latin typeface="+mj-lt"/>
              </a:rPr>
              <a:t>Cities can provide real </a:t>
            </a:r>
            <a:r>
              <a:rPr lang="en-GB" sz="2400" b="1" dirty="0">
                <a:latin typeface="+mj-lt"/>
              </a:rPr>
              <a:t>tests for complex challenges</a:t>
            </a:r>
            <a:r>
              <a:rPr lang="en-GB" sz="2400" dirty="0">
                <a:latin typeface="+mj-lt"/>
              </a:rPr>
              <a:t> that could eventually be scaled up to national level</a:t>
            </a:r>
          </a:p>
          <a:p>
            <a:pPr algn="just"/>
            <a:r>
              <a:rPr lang="en-GB" sz="2400" dirty="0">
                <a:latin typeface="+mj-lt"/>
              </a:rPr>
              <a:t>Cities are a </a:t>
            </a:r>
            <a:r>
              <a:rPr lang="en-GB" sz="2400" b="1" dirty="0">
                <a:latin typeface="+mj-lt"/>
              </a:rPr>
              <a:t>platform for the innovation economy</a:t>
            </a:r>
            <a:r>
              <a:rPr lang="en-GB" sz="2400" dirty="0">
                <a:latin typeface="+mj-lt"/>
              </a:rPr>
              <a:t>, as most of the innovations are taking place at the city level. </a:t>
            </a:r>
          </a:p>
          <a:p>
            <a:pPr algn="just"/>
            <a:r>
              <a:rPr lang="en-GB" sz="2400" dirty="0">
                <a:latin typeface="+mj-lt"/>
              </a:rPr>
              <a:t>Digitalisation and urbanisation are driving </a:t>
            </a:r>
            <a:r>
              <a:rPr lang="en-GB" sz="2400" b="1" dirty="0">
                <a:latin typeface="+mj-lt"/>
              </a:rPr>
              <a:t>innovation and entrepreneurship</a:t>
            </a:r>
            <a:r>
              <a:rPr lang="en-GB" sz="2400" dirty="0">
                <a:latin typeface="+mj-lt"/>
              </a:rPr>
              <a:t> in cities. </a:t>
            </a:r>
          </a:p>
          <a:p>
            <a:pPr algn="just"/>
            <a:r>
              <a:rPr lang="en-GB" sz="2400" b="1" dirty="0">
                <a:latin typeface="+mj-lt"/>
              </a:rPr>
              <a:t>ICT and digital </a:t>
            </a:r>
            <a:r>
              <a:rPr lang="en-GB" sz="2400" b="1" dirty="0" smtClean="0">
                <a:latin typeface="+mj-lt"/>
              </a:rPr>
              <a:t>technology</a:t>
            </a:r>
            <a:r>
              <a:rPr lang="en-GB" sz="2400" dirty="0" smtClean="0">
                <a:latin typeface="+mj-lt"/>
              </a:rPr>
              <a:t> </a:t>
            </a:r>
            <a:r>
              <a:rPr lang="en-GB" sz="2400" dirty="0">
                <a:latin typeface="+mj-lt"/>
              </a:rPr>
              <a:t>open up new ways of service delivery, new jobs, and better investments in regional infrastructure (e.g. Korea)</a:t>
            </a:r>
          </a:p>
        </p:txBody>
      </p:sp>
      <p:sp>
        <p:nvSpPr>
          <p:cNvPr id="3" name="Title 2"/>
          <p:cNvSpPr>
            <a:spLocks noGrp="1"/>
          </p:cNvSpPr>
          <p:nvPr>
            <p:ph type="title"/>
          </p:nvPr>
        </p:nvSpPr>
        <p:spPr>
          <a:xfrm>
            <a:off x="1080000" y="237600"/>
            <a:ext cx="7812480" cy="1022400"/>
          </a:xfrm>
        </p:spPr>
        <p:txBody>
          <a:bodyPr vert="horz" lIns="91440" tIns="45720" rIns="91440" bIns="45720" rtlCol="0" anchor="ctr">
            <a:noAutofit/>
          </a:bodyPr>
          <a:lstStyle/>
          <a:p>
            <a:r>
              <a:rPr lang="en-GB" b="1" dirty="0">
                <a:solidFill>
                  <a:schemeClr val="tx2"/>
                </a:solidFill>
              </a:rPr>
              <a:t>Cities as laboratories for experimentation</a:t>
            </a:r>
          </a:p>
        </p:txBody>
      </p:sp>
    </p:spTree>
    <p:extLst>
      <p:ext uri="{BB962C8B-B14F-4D97-AF65-F5344CB8AC3E}">
        <p14:creationId xmlns:p14="http://schemas.microsoft.com/office/powerpoint/2010/main" val="221164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492896"/>
            <a:ext cx="4392488" cy="3781454"/>
          </a:xfrm>
        </p:spPr>
        <p:txBody>
          <a:bodyPr vert="horz">
            <a:noAutofit/>
          </a:bodyPr>
          <a:lstStyle/>
          <a:p>
            <a:pPr algn="just"/>
            <a:r>
              <a:rPr lang="en-US" sz="2400" dirty="0">
                <a:latin typeface="+mj-lt"/>
              </a:rPr>
              <a:t>Survey of 89 cities in the world </a:t>
            </a:r>
          </a:p>
          <a:p>
            <a:pPr algn="just"/>
            <a:r>
              <a:rPr lang="en-US" sz="2400" dirty="0">
                <a:latin typeface="+mj-lt"/>
              </a:rPr>
              <a:t>To understand and assess where, how &amp; why city governments are developing their capacity to innovate</a:t>
            </a:r>
          </a:p>
          <a:p>
            <a:pPr algn="just"/>
            <a:r>
              <a:rPr lang="en-US" sz="2400" dirty="0">
                <a:latin typeface="+mj-lt"/>
              </a:rPr>
              <a:t>Joint project of OECD &amp; Bloomberg Philanthropies </a:t>
            </a:r>
          </a:p>
          <a:p>
            <a:pPr algn="just"/>
            <a:endParaRPr lang="en-GB" sz="2400" dirty="0">
              <a:latin typeface="+mj-lt"/>
            </a:endParaRPr>
          </a:p>
        </p:txBody>
      </p:sp>
      <p:sp>
        <p:nvSpPr>
          <p:cNvPr id="3" name="Title 2"/>
          <p:cNvSpPr>
            <a:spLocks noGrp="1"/>
          </p:cNvSpPr>
          <p:nvPr>
            <p:ph type="title"/>
          </p:nvPr>
        </p:nvSpPr>
        <p:spPr>
          <a:xfrm>
            <a:off x="1052568" y="237600"/>
            <a:ext cx="7911920" cy="1022400"/>
          </a:xfrm>
        </p:spPr>
        <p:txBody>
          <a:bodyPr vert="horz" lIns="91440" tIns="45720" rIns="91440" bIns="45720" rtlCol="0" anchor="ctr">
            <a:noAutofit/>
          </a:bodyPr>
          <a:lstStyle/>
          <a:p>
            <a:r>
              <a:rPr lang="en-GB" b="1" dirty="0" smtClean="0">
                <a:solidFill>
                  <a:schemeClr val="tx2"/>
                </a:solidFill>
              </a:rPr>
              <a:t>Enhancing innovation </a:t>
            </a:r>
            <a:r>
              <a:rPr lang="en-GB" b="1" dirty="0">
                <a:solidFill>
                  <a:schemeClr val="tx2"/>
                </a:solidFill>
              </a:rPr>
              <a:t>capacity in cities</a:t>
            </a:r>
          </a:p>
        </p:txBody>
      </p:sp>
      <p:pic>
        <p:nvPicPr>
          <p:cNvPr id="4" name="Picture Placeholder 7"/>
          <p:cNvPicPr>
            <a:picLocks noChangeAspect="1"/>
          </p:cNvPicPr>
          <p:nvPr/>
        </p:nvPicPr>
        <p:blipFill rotWithShape="1">
          <a:blip r:embed="rId2">
            <a:extLst>
              <a:ext uri="{28A0092B-C50C-407E-A947-70E740481C1C}">
                <a14:useLocalDpi xmlns:a14="http://schemas.microsoft.com/office/drawing/2010/main" val="0"/>
              </a:ext>
            </a:extLst>
          </a:blip>
          <a:srcRect t="7274" b="3107"/>
          <a:stretch/>
        </p:blipFill>
        <p:spPr>
          <a:xfrm>
            <a:off x="5364088" y="2060848"/>
            <a:ext cx="3240640" cy="4234070"/>
          </a:xfrm>
          <a:prstGeom prst="rect">
            <a:avLst/>
          </a:prstGeom>
          <a:ln w="3175">
            <a:solidFill>
              <a:schemeClr val="tx1"/>
            </a:solidFill>
          </a:ln>
          <a:effectLst/>
        </p:spPr>
      </p:pic>
    </p:spTree>
    <p:extLst>
      <p:ext uri="{BB962C8B-B14F-4D97-AF65-F5344CB8AC3E}">
        <p14:creationId xmlns:p14="http://schemas.microsoft.com/office/powerpoint/2010/main" val="1394685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0000" y="3165388"/>
            <a:ext cx="6624000" cy="566822"/>
          </a:xfrm>
        </p:spPr>
        <p:txBody>
          <a:bodyPr/>
          <a:lstStyle/>
          <a:p>
            <a:r>
              <a:rPr lang="en-GB" dirty="0" smtClean="0"/>
              <a:t>Case of UK</a:t>
            </a:r>
            <a:endParaRPr lang="en-GB" dirty="0"/>
          </a:p>
        </p:txBody>
      </p:sp>
    </p:spTree>
    <p:extLst>
      <p:ext uri="{BB962C8B-B14F-4D97-AF65-F5344CB8AC3E}">
        <p14:creationId xmlns:p14="http://schemas.microsoft.com/office/powerpoint/2010/main" val="3750275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976" y="237600"/>
            <a:ext cx="8460552" cy="1022400"/>
          </a:xfrm>
        </p:spPr>
        <p:txBody>
          <a:bodyPr vert="horz" lIns="91440" tIns="45720" rIns="91440" bIns="45720" rtlCol="0" anchor="ctr">
            <a:noAutofit/>
          </a:bodyPr>
          <a:lstStyle/>
          <a:p>
            <a:r>
              <a:rPr lang="en-GB" b="1" dirty="0">
                <a:solidFill>
                  <a:schemeClr val="tx2"/>
                </a:solidFill>
              </a:rPr>
              <a:t>UK Core Cities perform worse than second-tier cities in other OECD countries</a:t>
            </a:r>
            <a:endParaRPr lang="en-GB" b="1" dirty="0">
              <a:solidFill>
                <a:schemeClr val="tx2"/>
              </a:solidFill>
            </a:endParaRPr>
          </a:p>
        </p:txBody>
      </p:sp>
      <p:sp>
        <p:nvSpPr>
          <p:cNvPr id="3" name="Content Placeholder 2"/>
          <p:cNvSpPr>
            <a:spLocks noGrp="1"/>
          </p:cNvSpPr>
          <p:nvPr>
            <p:ph idx="1"/>
          </p:nvPr>
        </p:nvSpPr>
        <p:spPr>
          <a:xfrm>
            <a:off x="742949" y="2226469"/>
            <a:ext cx="3678174" cy="3263504"/>
          </a:xfrm>
        </p:spPr>
        <p:txBody>
          <a:bodyPr>
            <a:normAutofit fontScale="40000" lnSpcReduction="20000"/>
          </a:bodyPr>
          <a:lstStyle/>
          <a:p>
            <a:pPr marL="0" indent="0">
              <a:buNone/>
            </a:pPr>
            <a:r>
              <a:rPr lang="en-GB" dirty="0" smtClean="0"/>
              <a:t>Core Cities:</a:t>
            </a:r>
          </a:p>
          <a:p>
            <a:pPr>
              <a:buFont typeface="Wingdings" panose="05000000000000000000" pitchFamily="2" charset="2"/>
              <a:buChar char="ü"/>
            </a:pPr>
            <a:r>
              <a:rPr lang="en-GB" dirty="0" smtClean="0"/>
              <a:t>Birmingham</a:t>
            </a:r>
            <a:endParaRPr lang="en-GB" dirty="0"/>
          </a:p>
          <a:p>
            <a:pPr>
              <a:buFont typeface="Wingdings" panose="05000000000000000000" pitchFamily="2" charset="2"/>
              <a:buChar char="ü"/>
            </a:pPr>
            <a:r>
              <a:rPr lang="en-GB" dirty="0"/>
              <a:t>Bristol</a:t>
            </a:r>
          </a:p>
          <a:p>
            <a:pPr>
              <a:buFont typeface="Wingdings" panose="05000000000000000000" pitchFamily="2" charset="2"/>
              <a:buChar char="ü"/>
            </a:pPr>
            <a:r>
              <a:rPr lang="en-GB" dirty="0"/>
              <a:t>Cardiff</a:t>
            </a:r>
          </a:p>
          <a:p>
            <a:pPr>
              <a:buFont typeface="Wingdings" panose="05000000000000000000" pitchFamily="2" charset="2"/>
              <a:buChar char="ü"/>
            </a:pPr>
            <a:r>
              <a:rPr lang="en-GB" dirty="0"/>
              <a:t>Glasgow</a:t>
            </a:r>
          </a:p>
          <a:p>
            <a:pPr>
              <a:buFont typeface="Wingdings" panose="05000000000000000000" pitchFamily="2" charset="2"/>
              <a:buChar char="ü"/>
            </a:pPr>
            <a:r>
              <a:rPr lang="en-GB" dirty="0"/>
              <a:t>Leeds</a:t>
            </a:r>
          </a:p>
          <a:p>
            <a:pPr>
              <a:buFont typeface="Wingdings" panose="05000000000000000000" pitchFamily="2" charset="2"/>
              <a:buChar char="ü"/>
            </a:pPr>
            <a:r>
              <a:rPr lang="en-GB" dirty="0"/>
              <a:t>Liverpool</a:t>
            </a:r>
          </a:p>
          <a:p>
            <a:pPr>
              <a:buFont typeface="Wingdings" panose="05000000000000000000" pitchFamily="2" charset="2"/>
              <a:buChar char="ü"/>
            </a:pPr>
            <a:r>
              <a:rPr lang="en-GB" dirty="0"/>
              <a:t>Manchester</a:t>
            </a:r>
          </a:p>
          <a:p>
            <a:pPr>
              <a:buFont typeface="Wingdings" panose="05000000000000000000" pitchFamily="2" charset="2"/>
              <a:buChar char="ü"/>
            </a:pPr>
            <a:r>
              <a:rPr lang="en-GB" dirty="0"/>
              <a:t>Newcastle</a:t>
            </a:r>
          </a:p>
          <a:p>
            <a:pPr>
              <a:buFont typeface="Wingdings" panose="05000000000000000000" pitchFamily="2" charset="2"/>
              <a:buChar char="ü"/>
            </a:pPr>
            <a:r>
              <a:rPr lang="en-GB" dirty="0"/>
              <a:t>Nottingham</a:t>
            </a:r>
          </a:p>
          <a:p>
            <a:pPr>
              <a:buFont typeface="Wingdings" panose="05000000000000000000" pitchFamily="2" charset="2"/>
              <a:buChar char="ü"/>
            </a:pPr>
            <a:r>
              <a:rPr lang="en-GB" dirty="0" smtClean="0"/>
              <a:t>Sheffield</a:t>
            </a:r>
          </a:p>
          <a:p>
            <a:pPr marL="0" indent="0">
              <a:buNone/>
            </a:pPr>
            <a:r>
              <a:rPr lang="en-GB" dirty="0" smtClean="0"/>
              <a:t>+ Belfast</a:t>
            </a:r>
            <a:endParaRPr lang="en-GB" dirty="0"/>
          </a:p>
          <a:p>
            <a:pPr marL="0" indent="0">
              <a:buNone/>
            </a:pPr>
            <a:endParaRPr lang="en-GB" dirty="0" smtClean="0"/>
          </a:p>
        </p:txBody>
      </p:sp>
      <p:graphicFrame>
        <p:nvGraphicFramePr>
          <p:cNvPr id="5" name="Chart 4"/>
          <p:cNvGraphicFramePr/>
          <p:nvPr>
            <p:extLst/>
          </p:nvPr>
        </p:nvGraphicFramePr>
        <p:xfrm>
          <a:off x="3015762" y="2472928"/>
          <a:ext cx="5300810" cy="292565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138854" y="2129351"/>
            <a:ext cx="5292019" cy="507831"/>
          </a:xfrm>
          <a:prstGeom prst="rect">
            <a:avLst/>
          </a:prstGeom>
          <a:noFill/>
        </p:spPr>
        <p:txBody>
          <a:bodyPr wrap="square" rtlCol="0">
            <a:spAutoFit/>
          </a:bodyPr>
          <a:lstStyle/>
          <a:p>
            <a:pPr algn="ctr"/>
            <a:r>
              <a:rPr lang="en-GB" sz="1350" b="1" dirty="0">
                <a:solidFill>
                  <a:schemeClr val="tx1">
                    <a:lumMod val="65000"/>
                    <a:lumOff val="35000"/>
                  </a:schemeClr>
                </a:solidFill>
                <a:latin typeface="Arial" panose="020B0604020202020204" pitchFamily="34" charset="0"/>
                <a:cs typeface="Arial" panose="020B0604020202020204" pitchFamily="34" charset="0"/>
              </a:rPr>
              <a:t>Per capita GDP in second-tier cities </a:t>
            </a:r>
            <a:br>
              <a:rPr lang="en-GB" sz="1350" b="1" dirty="0">
                <a:solidFill>
                  <a:schemeClr val="tx1">
                    <a:lumMod val="65000"/>
                    <a:lumOff val="35000"/>
                  </a:schemeClr>
                </a:solidFill>
                <a:latin typeface="Arial" panose="020B0604020202020204" pitchFamily="34" charset="0"/>
                <a:cs typeface="Arial" panose="020B0604020202020204" pitchFamily="34" charset="0"/>
              </a:rPr>
            </a:br>
            <a:r>
              <a:rPr lang="en-GB" sz="1350" b="1" dirty="0">
                <a:solidFill>
                  <a:schemeClr val="tx1">
                    <a:lumMod val="65000"/>
                    <a:lumOff val="35000"/>
                  </a:schemeClr>
                </a:solidFill>
                <a:latin typeface="Arial" panose="020B0604020202020204" pitchFamily="34" charset="0"/>
                <a:cs typeface="Arial" panose="020B0604020202020204" pitchFamily="34" charset="0"/>
              </a:rPr>
              <a:t>as % of national average</a:t>
            </a:r>
            <a:endParaRPr lang="en-GB" sz="135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4964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86700" cy="994172"/>
          </a:xfrm>
        </p:spPr>
        <p:txBody>
          <a:bodyPr vert="horz" lIns="91440" tIns="45720" rIns="91440" bIns="45720" rtlCol="0" anchor="ctr">
            <a:noAutofit/>
          </a:bodyPr>
          <a:lstStyle/>
          <a:p>
            <a:r>
              <a:rPr lang="en-GB" b="1" dirty="0">
                <a:solidFill>
                  <a:schemeClr val="tx2"/>
                </a:solidFill>
              </a:rPr>
              <a:t>Core Cities suffer from low productivity</a:t>
            </a:r>
            <a:endParaRPr lang="en-GB" b="1" dirty="0">
              <a:solidFill>
                <a:schemeClr val="tx2"/>
              </a:solidFill>
            </a:endParaRPr>
          </a:p>
        </p:txBody>
      </p:sp>
      <p:sp>
        <p:nvSpPr>
          <p:cNvPr id="6" name="TextBox 5"/>
          <p:cNvSpPr txBox="1"/>
          <p:nvPr/>
        </p:nvSpPr>
        <p:spPr>
          <a:xfrm>
            <a:off x="5229600" y="2869927"/>
            <a:ext cx="3683977" cy="1754326"/>
          </a:xfrm>
          <a:prstGeom prst="rect">
            <a:avLst/>
          </a:prstGeom>
          <a:noFill/>
        </p:spPr>
        <p:txBody>
          <a:bodyPr wrap="square" rtlCol="0">
            <a:spAutoFit/>
          </a:bodyPr>
          <a:lstStyle/>
          <a:p>
            <a:r>
              <a:rPr lang="en-GB" dirty="0"/>
              <a:t>Two factors responsible for low productivity:</a:t>
            </a:r>
          </a:p>
          <a:p>
            <a:pPr marL="257175" indent="-257175">
              <a:buFont typeface="Arial" panose="020B0604020202020204" pitchFamily="34" charset="0"/>
              <a:buChar char="•"/>
            </a:pPr>
            <a:r>
              <a:rPr lang="en-GB" u="sng" dirty="0"/>
              <a:t>Disadvantageous workforce and sector composition</a:t>
            </a:r>
          </a:p>
          <a:p>
            <a:pPr marL="257175" indent="-257175">
              <a:buFont typeface="Arial" panose="020B0604020202020204" pitchFamily="34" charset="0"/>
              <a:buChar char="•"/>
            </a:pPr>
            <a:r>
              <a:rPr lang="en-GB" u="sng" dirty="0"/>
              <a:t>Agglomeration economies that are below potential</a:t>
            </a:r>
          </a:p>
        </p:txBody>
      </p:sp>
      <p:graphicFrame>
        <p:nvGraphicFramePr>
          <p:cNvPr id="11" name="Chart 10"/>
          <p:cNvGraphicFramePr>
            <a:graphicFrameLocks/>
          </p:cNvGraphicFramePr>
          <p:nvPr>
            <p:extLst>
              <p:ext uri="{D42A27DB-BD31-4B8C-83A1-F6EECF244321}">
                <p14:modId xmlns:p14="http://schemas.microsoft.com/office/powerpoint/2010/main" val="3601255407"/>
              </p:ext>
            </p:extLst>
          </p:nvPr>
        </p:nvGraphicFramePr>
        <p:xfrm>
          <a:off x="560610" y="2228851"/>
          <a:ext cx="4565306" cy="3169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8287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0000" y="3165388"/>
            <a:ext cx="6624000" cy="566822"/>
          </a:xfrm>
        </p:spPr>
        <p:txBody>
          <a:bodyPr/>
          <a:lstStyle/>
          <a:p>
            <a:r>
              <a:rPr lang="en-GB" dirty="0" smtClean="0"/>
              <a:t>Introduction</a:t>
            </a:r>
            <a:endParaRPr lang="en-GB" dirty="0"/>
          </a:p>
        </p:txBody>
      </p:sp>
    </p:spTree>
    <p:extLst>
      <p:ext uri="{BB962C8B-B14F-4D97-AF65-F5344CB8AC3E}">
        <p14:creationId xmlns:p14="http://schemas.microsoft.com/office/powerpoint/2010/main" val="295073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GB" b="1" dirty="0">
                <a:solidFill>
                  <a:schemeClr val="tx2"/>
                </a:solidFill>
              </a:rPr>
              <a:t>Need for accessibility-supported economic development</a:t>
            </a:r>
            <a:endParaRPr lang="en-GB" b="1" dirty="0">
              <a:solidFill>
                <a:schemeClr val="tx2"/>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09640"/>
            <a:ext cx="7920880" cy="486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63976" y="6351711"/>
            <a:ext cx="7380532" cy="461665"/>
          </a:xfrm>
          <a:prstGeom prst="rect">
            <a:avLst/>
          </a:prstGeom>
        </p:spPr>
        <p:txBody>
          <a:bodyPr wrap="square">
            <a:spAutoFit/>
          </a:bodyPr>
          <a:lstStyle/>
          <a:p>
            <a:r>
              <a:rPr lang="en-GB" sz="800" dirty="0"/>
              <a:t>Note</a:t>
            </a:r>
            <a:r>
              <a:rPr lang="en-GB" sz="800" dirty="0" smtClean="0"/>
              <a:t>: </a:t>
            </a:r>
            <a:r>
              <a:rPr lang="en-US" sz="800" dirty="0"/>
              <a:t>Hours spent in road congestion by the average driver </a:t>
            </a:r>
            <a:r>
              <a:rPr lang="en-US" sz="800" dirty="0" smtClean="0"/>
              <a:t>in year 2017. </a:t>
            </a:r>
            <a:r>
              <a:rPr lang="en-US" sz="800" dirty="0"/>
              <a:t>This indicator assumes two 30km trips per day (morning peak and evening peak) and 220 working days. It takes into account all major roads in the Member States for which data is available (about 2 500 000 </a:t>
            </a:r>
            <a:r>
              <a:rPr lang="en-US" sz="800" dirty="0" smtClean="0"/>
              <a:t>kilometers). </a:t>
            </a:r>
            <a:r>
              <a:rPr lang="en-US" sz="800" dirty="0"/>
              <a:t/>
            </a:r>
            <a:br>
              <a:rPr lang="en-US" sz="800" dirty="0"/>
            </a:br>
            <a:r>
              <a:rPr lang="en-GB" sz="800" dirty="0" smtClean="0"/>
              <a:t>Source: European Commission calculation based on JRC and  TomTom statistics.</a:t>
            </a:r>
            <a:endParaRPr lang="en-GB" sz="800" dirty="0"/>
          </a:p>
        </p:txBody>
      </p:sp>
      <p:sp>
        <p:nvSpPr>
          <p:cNvPr id="2" name="TextBox 1"/>
          <p:cNvSpPr txBox="1"/>
          <p:nvPr/>
        </p:nvSpPr>
        <p:spPr>
          <a:xfrm>
            <a:off x="1619672" y="1475492"/>
            <a:ext cx="6624836" cy="369332"/>
          </a:xfrm>
          <a:prstGeom prst="rect">
            <a:avLst/>
          </a:prstGeom>
          <a:noFill/>
        </p:spPr>
        <p:txBody>
          <a:bodyPr wrap="square" rtlCol="0">
            <a:spAutoFit/>
          </a:bodyPr>
          <a:lstStyle/>
          <a:p>
            <a:r>
              <a:rPr lang="en-GB" dirty="0" smtClean="0"/>
              <a:t>The </a:t>
            </a:r>
            <a:r>
              <a:rPr lang="en-GB" dirty="0"/>
              <a:t>UK has the highest level of road congestion in Europe</a:t>
            </a:r>
            <a:endParaRPr lang="en-GB" b="1" dirty="0"/>
          </a:p>
        </p:txBody>
      </p:sp>
    </p:spTree>
    <p:extLst>
      <p:ext uri="{BB962C8B-B14F-4D97-AF65-F5344CB8AC3E}">
        <p14:creationId xmlns:p14="http://schemas.microsoft.com/office/powerpoint/2010/main" val="2231930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318368"/>
            <a:ext cx="7668464" cy="1022400"/>
          </a:xfrm>
        </p:spPr>
        <p:txBody>
          <a:bodyPr vert="horz" lIns="91440" tIns="45720" rIns="91440" bIns="45720" rtlCol="0" anchor="ctr">
            <a:noAutofit/>
          </a:bodyPr>
          <a:lstStyle/>
          <a:p>
            <a:r>
              <a:rPr lang="en-GB" b="1" dirty="0">
                <a:solidFill>
                  <a:schemeClr val="tx2"/>
                </a:solidFill>
              </a:rPr>
              <a:t>Deprived neighbourhoods hamper productivity and inclusive growth</a:t>
            </a:r>
            <a:endParaRPr lang="en-GB" b="1" dirty="0">
              <a:solidFill>
                <a:schemeClr val="tx2"/>
              </a:solidFill>
            </a:endParaRPr>
          </a:p>
        </p:txBody>
      </p:sp>
      <p:sp>
        <p:nvSpPr>
          <p:cNvPr id="5" name="Rectangle 4"/>
          <p:cNvSpPr/>
          <p:nvPr/>
        </p:nvSpPr>
        <p:spPr>
          <a:xfrm>
            <a:off x="1056788" y="5877272"/>
            <a:ext cx="7429340" cy="584775"/>
          </a:xfrm>
          <a:prstGeom prst="rect">
            <a:avLst/>
          </a:prstGeom>
        </p:spPr>
        <p:txBody>
          <a:bodyPr wrap="square">
            <a:spAutoFit/>
          </a:bodyPr>
          <a:lstStyle/>
          <a:p>
            <a:pPr lvl="0">
              <a:defRPr sz="800" b="0" i="0" u="none" strike="noStrike" kern="1200" spc="0" baseline="0">
                <a:solidFill>
                  <a:srgbClr val="727272">
                    <a:lumMod val="65000"/>
                    <a:lumOff val="35000"/>
                  </a:srgbClr>
                </a:solidFill>
                <a:latin typeface="+mn-lt"/>
                <a:ea typeface="+mn-ea"/>
                <a:cs typeface="+mn-cs"/>
              </a:defRPr>
            </a:pPr>
            <a:r>
              <a:rPr lang="en-GB" dirty="0"/>
              <a:t>Note</a:t>
            </a:r>
            <a:r>
              <a:rPr lang="en-GB" dirty="0" smtClean="0"/>
              <a:t>: </a:t>
            </a:r>
            <a:r>
              <a:rPr lang="en-GB" sz="800" dirty="0" smtClean="0"/>
              <a:t>City </a:t>
            </a:r>
            <a:r>
              <a:rPr lang="en-GB" sz="800" dirty="0"/>
              <a:t>covers only the Local Authority </a:t>
            </a:r>
            <a:r>
              <a:rPr lang="en-GB" sz="800" dirty="0" smtClean="0"/>
              <a:t>of </a:t>
            </a:r>
            <a:r>
              <a:rPr lang="en-GB" sz="800" dirty="0"/>
              <a:t>the corresponding city. </a:t>
            </a:r>
            <a:r>
              <a:rPr lang="en-GB" sz="800" dirty="0" smtClean="0"/>
              <a:t> Commuting Zone is the unweighted average of all of the other Local Authorities that form the Functional Urban Area. </a:t>
            </a:r>
            <a:r>
              <a:rPr lang="en-GB" sz="800" dirty="0"/>
              <a:t>Core Cities correspond to unweighted averages for both groupings. Data for Britain is from 2014, Wales 2016, Scotland and Northern Ireland from 2017</a:t>
            </a:r>
            <a:endParaRPr lang="en-GB" dirty="0"/>
          </a:p>
          <a:p>
            <a:pPr lvl="0">
              <a:defRPr sz="800" b="0" i="0" u="none" strike="noStrike" kern="1200" spc="0" baseline="0">
                <a:solidFill>
                  <a:srgbClr val="727272">
                    <a:lumMod val="65000"/>
                    <a:lumOff val="35000"/>
                  </a:srgbClr>
                </a:solidFill>
                <a:latin typeface="+mn-lt"/>
                <a:ea typeface="+mn-ea"/>
                <a:cs typeface="+mn-cs"/>
              </a:defRPr>
            </a:pPr>
            <a:r>
              <a:rPr lang="en-GB" dirty="0" smtClean="0"/>
              <a:t>Source:  </a:t>
            </a:r>
            <a:r>
              <a:rPr lang="en-GB" sz="800" dirty="0" smtClean="0"/>
              <a:t>OECD </a:t>
            </a:r>
            <a:r>
              <a:rPr lang="en-GB" sz="800" dirty="0"/>
              <a:t>calculations based on statistics provided by the Department for Communities and Local Government, Scottish Government, Welsh Government </a:t>
            </a:r>
            <a:endParaRPr lang="en-GB" dirty="0"/>
          </a:p>
        </p:txBody>
      </p:sp>
      <p:graphicFrame>
        <p:nvGraphicFramePr>
          <p:cNvPr id="6" name="Content Placeholder 5"/>
          <p:cNvGraphicFramePr>
            <a:graphicFrameLocks noGrp="1"/>
          </p:cNvGraphicFramePr>
          <p:nvPr>
            <p:ph idx="1"/>
            <p:extLst/>
          </p:nvPr>
        </p:nvGraphicFramePr>
        <p:xfrm>
          <a:off x="716757" y="1519405"/>
          <a:ext cx="7776864" cy="42182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8268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GB" b="1" dirty="0">
                <a:solidFill>
                  <a:schemeClr val="tx2"/>
                </a:solidFill>
              </a:rPr>
              <a:t>Key recommendations</a:t>
            </a:r>
            <a:endParaRPr lang="en-GB" b="1" dirty="0">
              <a:solidFill>
                <a:schemeClr val="tx2"/>
              </a:solidFill>
            </a:endParaRPr>
          </a:p>
        </p:txBody>
      </p:sp>
      <p:sp>
        <p:nvSpPr>
          <p:cNvPr id="3" name="Content Placeholder 2"/>
          <p:cNvSpPr>
            <a:spLocks noGrp="1"/>
          </p:cNvSpPr>
          <p:nvPr>
            <p:ph idx="1"/>
          </p:nvPr>
        </p:nvSpPr>
        <p:spPr>
          <a:xfrm>
            <a:off x="323528" y="1268760"/>
            <a:ext cx="8263830" cy="5544616"/>
          </a:xfrm>
        </p:spPr>
        <p:txBody>
          <a:bodyPr vert="horz">
            <a:noAutofit/>
          </a:bodyPr>
          <a:lstStyle/>
          <a:p>
            <a:pPr algn="just"/>
            <a:r>
              <a:rPr lang="fr-FR" sz="2400" dirty="0" err="1" smtClean="0">
                <a:latin typeface="+mj-lt"/>
              </a:rPr>
              <a:t>Develop</a:t>
            </a:r>
            <a:r>
              <a:rPr lang="en-GB" sz="2400" dirty="0" smtClean="0">
                <a:latin typeface="+mj-lt"/>
              </a:rPr>
              <a:t>high </a:t>
            </a:r>
            <a:r>
              <a:rPr lang="en-GB" sz="2400" dirty="0">
                <a:latin typeface="+mj-lt"/>
              </a:rPr>
              <a:t>productivity sectors based on local strength (e.g., knowledge-intensive services)</a:t>
            </a:r>
          </a:p>
          <a:p>
            <a:pPr algn="just"/>
            <a:r>
              <a:rPr lang="en-GB" sz="2400" dirty="0">
                <a:latin typeface="+mj-lt"/>
              </a:rPr>
              <a:t>Improve labour market training for low skilled workers and prevent skill mismatches</a:t>
            </a:r>
          </a:p>
          <a:p>
            <a:pPr algn="just"/>
            <a:r>
              <a:rPr lang="en-GB" sz="2400" dirty="0">
                <a:latin typeface="+mj-lt"/>
              </a:rPr>
              <a:t>Increase labour force participation (e.g., improving school-to-work transition, expanding childcare provision)</a:t>
            </a:r>
          </a:p>
          <a:p>
            <a:pPr algn="just"/>
            <a:r>
              <a:rPr lang="en-GB" sz="2400" dirty="0">
                <a:latin typeface="+mj-lt"/>
              </a:rPr>
              <a:t>Sufficient housing development is crucial for inclusive urban growth</a:t>
            </a:r>
          </a:p>
          <a:p>
            <a:pPr algn="just"/>
            <a:r>
              <a:rPr lang="en-GB" sz="2400" dirty="0">
                <a:latin typeface="+mj-lt"/>
              </a:rPr>
              <a:t>Integrate Core Cities with surrounding </a:t>
            </a:r>
            <a:r>
              <a:rPr lang="en-GB" sz="2400" dirty="0" smtClean="0">
                <a:latin typeface="+mj-lt"/>
              </a:rPr>
              <a:t>towns </a:t>
            </a:r>
            <a:r>
              <a:rPr lang="en-GB" sz="2400" dirty="0">
                <a:latin typeface="+mj-lt"/>
              </a:rPr>
              <a:t>(e.g., regional spatial planning, improve accessibility with public transport</a:t>
            </a:r>
            <a:r>
              <a:rPr lang="en-GB" sz="2400" dirty="0" smtClean="0">
                <a:latin typeface="+mj-lt"/>
              </a:rPr>
              <a:t>)</a:t>
            </a:r>
          </a:p>
          <a:p>
            <a:pPr algn="just"/>
            <a:r>
              <a:rPr lang="en-GB" sz="2400" dirty="0" smtClean="0">
                <a:latin typeface="+mj-lt"/>
              </a:rPr>
              <a:t>Place-making matters for productivity (more appealing cities attract investment and high-skilled workers)</a:t>
            </a:r>
          </a:p>
          <a:p>
            <a:pPr algn="just"/>
            <a:endParaRPr lang="en-GB" sz="2400" dirty="0">
              <a:latin typeface="+mj-lt"/>
            </a:endParaRPr>
          </a:p>
        </p:txBody>
      </p:sp>
    </p:spTree>
    <p:extLst>
      <p:ext uri="{BB962C8B-B14F-4D97-AF65-F5344CB8AC3E}">
        <p14:creationId xmlns:p14="http://schemas.microsoft.com/office/powerpoint/2010/main" val="1275246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0000" y="3165388"/>
            <a:ext cx="6624000" cy="566822"/>
          </a:xfrm>
        </p:spPr>
        <p:txBody>
          <a:bodyPr/>
          <a:lstStyle/>
          <a:p>
            <a:r>
              <a:rPr lang="en-GB" dirty="0" smtClean="0"/>
              <a:t>Conclusions</a:t>
            </a:r>
            <a:endParaRPr lang="en-GB" dirty="0"/>
          </a:p>
        </p:txBody>
      </p:sp>
    </p:spTree>
    <p:extLst>
      <p:ext uri="{BB962C8B-B14F-4D97-AF65-F5344CB8AC3E}">
        <p14:creationId xmlns:p14="http://schemas.microsoft.com/office/powerpoint/2010/main" val="320146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5030" y="251606"/>
            <a:ext cx="7884488" cy="1022400"/>
          </a:xfrm>
        </p:spPr>
        <p:txBody>
          <a:bodyPr/>
          <a:lstStyle/>
          <a:p>
            <a:r>
              <a:rPr lang="en-GB" sz="3600" b="1" dirty="0" smtClean="0">
                <a:solidFill>
                  <a:schemeClr val="tx2">
                    <a:lumMod val="75000"/>
                  </a:schemeClr>
                </a:solidFill>
                <a:latin typeface="Calibri" panose="020F0502020204030204" pitchFamily="34" charset="0"/>
              </a:rPr>
              <a:t>National strategies to foster the role of cities and regions</a:t>
            </a:r>
            <a:endParaRPr lang="en-GB" sz="3600" b="1" dirty="0">
              <a:solidFill>
                <a:schemeClr val="tx2">
                  <a:lumMod val="75000"/>
                </a:schemeClr>
              </a:solidFill>
              <a:latin typeface="Calibri" panose="020F0502020204030204" pitchFamily="34" charset="0"/>
            </a:endParaRPr>
          </a:p>
        </p:txBody>
      </p:sp>
      <p:sp>
        <p:nvSpPr>
          <p:cNvPr id="2" name="TextBox 1"/>
          <p:cNvSpPr txBox="1"/>
          <p:nvPr/>
        </p:nvSpPr>
        <p:spPr>
          <a:xfrm>
            <a:off x="107504" y="1268760"/>
            <a:ext cx="8856984" cy="5632311"/>
          </a:xfrm>
          <a:prstGeom prst="rect">
            <a:avLst/>
          </a:prstGeom>
          <a:noFill/>
        </p:spPr>
        <p:txBody>
          <a:bodyPr wrap="square" rtlCol="0">
            <a:spAutoFit/>
          </a:bodyPr>
          <a:lstStyle/>
          <a:p>
            <a:endParaRPr lang="en-GB" sz="2800" dirty="0"/>
          </a:p>
          <a:p>
            <a:pPr marL="514350" indent="-514350">
              <a:buFont typeface="+mj-lt"/>
              <a:buAutoNum type="arabicPeriod"/>
            </a:pPr>
            <a:r>
              <a:rPr lang="en-GB" sz="2800" dirty="0" smtClean="0"/>
              <a:t>Benefit from </a:t>
            </a:r>
            <a:r>
              <a:rPr lang="en-GB" sz="2800" b="1" dirty="0" smtClean="0"/>
              <a:t>agglomeration economies </a:t>
            </a:r>
            <a:r>
              <a:rPr lang="en-GB" sz="2800" dirty="0" smtClean="0"/>
              <a:t>in large and dense urban </a:t>
            </a:r>
            <a:r>
              <a:rPr lang="en-GB" sz="2800" dirty="0" smtClean="0"/>
              <a:t>areas</a:t>
            </a:r>
          </a:p>
          <a:p>
            <a:pPr marL="1428750" lvl="2" indent="-514350">
              <a:buFont typeface="Arial" panose="020B0604020202020204" pitchFamily="34" charset="0"/>
              <a:buChar char="•"/>
            </a:pPr>
            <a:r>
              <a:rPr lang="en-GB" sz="2000" dirty="0" smtClean="0"/>
              <a:t>Develop high-productivity sectors (e.g.</a:t>
            </a:r>
            <a:r>
              <a:rPr lang="en-GB" sz="2000" dirty="0" smtClean="0"/>
              <a:t> service sectors)</a:t>
            </a:r>
          </a:p>
          <a:p>
            <a:pPr marL="1428750" lvl="2" indent="-514350">
              <a:buFont typeface="Arial" panose="020B0604020202020204" pitchFamily="34" charset="0"/>
              <a:buChar char="•"/>
            </a:pPr>
            <a:r>
              <a:rPr lang="en-GB" sz="2000" dirty="0"/>
              <a:t>labour market training for low skilled </a:t>
            </a:r>
            <a:r>
              <a:rPr lang="en-GB" sz="2000" dirty="0" smtClean="0"/>
              <a:t>workers</a:t>
            </a:r>
          </a:p>
          <a:p>
            <a:pPr marL="1428750" lvl="2" indent="-514350">
              <a:buFont typeface="Arial" panose="020B0604020202020204" pitchFamily="34" charset="0"/>
              <a:buChar char="•"/>
            </a:pPr>
            <a:r>
              <a:rPr lang="en-GB" sz="2000" dirty="0" smtClean="0"/>
              <a:t>Support innovation capacity of cities</a:t>
            </a:r>
            <a:endParaRPr lang="en-GB" sz="2000" dirty="0" smtClean="0"/>
          </a:p>
          <a:p>
            <a:pPr marL="1428750" lvl="2" indent="-514350">
              <a:buFont typeface="Arial" panose="020B0604020202020204" pitchFamily="34" charset="0"/>
              <a:buChar char="•"/>
            </a:pPr>
            <a:r>
              <a:rPr lang="en-GB" sz="2000" dirty="0"/>
              <a:t>Sufficient housing </a:t>
            </a:r>
            <a:r>
              <a:rPr lang="en-GB" sz="2000" dirty="0" smtClean="0"/>
              <a:t>development</a:t>
            </a:r>
          </a:p>
          <a:p>
            <a:endParaRPr lang="en-GB" sz="2800" dirty="0" smtClean="0"/>
          </a:p>
          <a:p>
            <a:pPr marL="514350" indent="-514350">
              <a:buFont typeface="+mj-lt"/>
              <a:buAutoNum type="arabicPeriod" startAt="2"/>
            </a:pPr>
            <a:r>
              <a:rPr lang="en-GB" sz="2800" dirty="0" smtClean="0"/>
              <a:t>Promote </a:t>
            </a:r>
            <a:r>
              <a:rPr lang="en-GB" sz="2800" b="1" dirty="0" smtClean="0"/>
              <a:t>regional productivity catching-up </a:t>
            </a:r>
            <a:r>
              <a:rPr lang="en-GB" sz="2800" dirty="0" smtClean="0"/>
              <a:t>in regions intermediate/rural close to </a:t>
            </a:r>
            <a:r>
              <a:rPr lang="en-GB" sz="2800" dirty="0" smtClean="0"/>
              <a:t>cities</a:t>
            </a:r>
          </a:p>
          <a:p>
            <a:pPr marL="1428750" lvl="2" indent="-514350">
              <a:buFont typeface="Arial" panose="020B0604020202020204" pitchFamily="34" charset="0"/>
              <a:buChar char="•"/>
            </a:pPr>
            <a:r>
              <a:rPr lang="en-GB" sz="2000" dirty="0"/>
              <a:t>Integrate </a:t>
            </a:r>
            <a:r>
              <a:rPr lang="en-GB" sz="2000" dirty="0" smtClean="0"/>
              <a:t>urban areas with </a:t>
            </a:r>
            <a:r>
              <a:rPr lang="en-GB" sz="2000" dirty="0"/>
              <a:t>surrounding towns and generate ‘borrowed’ agglomeration </a:t>
            </a:r>
            <a:r>
              <a:rPr lang="en-GB" sz="2000" dirty="0" smtClean="0"/>
              <a:t>economies</a:t>
            </a:r>
          </a:p>
          <a:p>
            <a:pPr marL="1428750" lvl="2" indent="-514350">
              <a:buFont typeface="Arial" panose="020B0604020202020204" pitchFamily="34" charset="0"/>
              <a:buChar char="•"/>
            </a:pPr>
            <a:r>
              <a:rPr lang="en-US" sz="2000" dirty="0"/>
              <a:t>Accessibility-supported economic development</a:t>
            </a:r>
            <a:endParaRPr lang="en-GB" sz="2000" dirty="0"/>
          </a:p>
          <a:p>
            <a:pPr marL="1428750" lvl="2" indent="-514350">
              <a:buFont typeface="Arial" panose="020B0604020202020204" pitchFamily="34" charset="0"/>
              <a:buChar char="•"/>
            </a:pPr>
            <a:endParaRPr lang="en-GB" sz="2000" dirty="0" smtClean="0"/>
          </a:p>
          <a:p>
            <a:endParaRPr lang="en-GB" sz="2800" dirty="0" smtClean="0"/>
          </a:p>
        </p:txBody>
      </p:sp>
    </p:spTree>
    <p:extLst>
      <p:ext uri="{BB962C8B-B14F-4D97-AF65-F5344CB8AC3E}">
        <p14:creationId xmlns:p14="http://schemas.microsoft.com/office/powerpoint/2010/main" val="3741977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000" y="3078186"/>
            <a:ext cx="6300000" cy="669414"/>
          </a:xfrm>
        </p:spPr>
        <p:txBody>
          <a:bodyPr/>
          <a:lstStyle/>
          <a:p>
            <a:pPr algn="ctr"/>
            <a:r>
              <a:rPr lang="en-GB" sz="4400" dirty="0" smtClean="0"/>
              <a:t>Thank you! </a:t>
            </a:r>
            <a:endParaRPr lang="en-GB" sz="4400" dirty="0"/>
          </a:p>
        </p:txBody>
      </p:sp>
    </p:spTree>
    <p:extLst>
      <p:ext uri="{BB962C8B-B14F-4D97-AF65-F5344CB8AC3E}">
        <p14:creationId xmlns:p14="http://schemas.microsoft.com/office/powerpoint/2010/main" val="119916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a:t>U</a:t>
            </a:r>
            <a:r>
              <a:rPr lang="en-GB" dirty="0" smtClean="0"/>
              <a:t>nderstand economic performance of different cities and regions</a:t>
            </a:r>
          </a:p>
          <a:p>
            <a:pPr lvl="1"/>
            <a:r>
              <a:rPr lang="en-GB" sz="2400" dirty="0" smtClean="0"/>
              <a:t>Compared internationally and within a country</a:t>
            </a:r>
          </a:p>
          <a:p>
            <a:r>
              <a:rPr lang="en-GB" dirty="0" smtClean="0"/>
              <a:t>Discuss key factors affecting economic performance of cities and regions</a:t>
            </a:r>
          </a:p>
          <a:p>
            <a:r>
              <a:rPr lang="en-GB" dirty="0" smtClean="0"/>
              <a:t>Discuss key policy implications</a:t>
            </a:r>
          </a:p>
          <a:p>
            <a:pPr lvl="1"/>
            <a:r>
              <a:rPr lang="en-GB" sz="2400" dirty="0" smtClean="0"/>
              <a:t>Role of national governments</a:t>
            </a:r>
          </a:p>
          <a:p>
            <a:pPr lvl="1"/>
            <a:r>
              <a:rPr lang="en-GB" sz="2400" dirty="0" smtClean="0"/>
              <a:t>multi-level </a:t>
            </a:r>
            <a:r>
              <a:rPr lang="en-GB" sz="2400" dirty="0"/>
              <a:t>governance</a:t>
            </a:r>
          </a:p>
          <a:p>
            <a:pPr lvl="1"/>
            <a:endParaRPr lang="en-GB" dirty="0"/>
          </a:p>
        </p:txBody>
      </p:sp>
      <p:sp>
        <p:nvSpPr>
          <p:cNvPr id="3" name="Title 2"/>
          <p:cNvSpPr>
            <a:spLocks noGrp="1"/>
          </p:cNvSpPr>
          <p:nvPr>
            <p:ph type="title"/>
          </p:nvPr>
        </p:nvSpPr>
        <p:spPr/>
        <p:txBody>
          <a:bodyPr vert="horz" lIns="91440" tIns="45720" rIns="91440" bIns="45720" rtlCol="0" anchor="ctr">
            <a:noAutofit/>
          </a:bodyPr>
          <a:lstStyle/>
          <a:p>
            <a:r>
              <a:rPr lang="en-GB" sz="2800" b="1" dirty="0">
                <a:solidFill>
                  <a:schemeClr val="tx2"/>
                </a:solidFill>
              </a:rPr>
              <a:t>Objective of the presentation</a:t>
            </a:r>
          </a:p>
        </p:txBody>
      </p:sp>
    </p:spTree>
    <p:extLst>
      <p:ext uri="{BB962C8B-B14F-4D97-AF65-F5344CB8AC3E}">
        <p14:creationId xmlns:p14="http://schemas.microsoft.com/office/powerpoint/2010/main" val="205446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1619673" y="1340768"/>
            <a:ext cx="6048672" cy="5301208"/>
            <a:chOff x="1181577" y="976730"/>
            <a:chExt cx="6424584" cy="5593310"/>
          </a:xfrm>
          <a:solidFill>
            <a:srgbClr val="B8CCE4"/>
          </a:solidFill>
        </p:grpSpPr>
        <p:sp>
          <p:nvSpPr>
            <p:cNvPr id="3" name="Isosceles Triangle 25"/>
            <p:cNvSpPr>
              <a:spLocks noChangeArrowheads="1"/>
            </p:cNvSpPr>
            <p:nvPr/>
          </p:nvSpPr>
          <p:spPr bwMode="auto">
            <a:xfrm>
              <a:off x="2042556" y="1876302"/>
              <a:ext cx="4583876" cy="3951617"/>
            </a:xfrm>
            <a:prstGeom prst="triangle">
              <a:avLst>
                <a:gd name="adj" fmla="val 50000"/>
              </a:avLst>
            </a:prstGeom>
            <a:grpFill/>
            <a:ln w="9525" algn="ctr">
              <a:noFill/>
              <a:round/>
              <a:headEnd type="none" w="sm" len="sm"/>
              <a:tailEnd type="none" w="sm" len="sm"/>
            </a:ln>
          </p:spPr>
          <p:txBody>
            <a:bodyPr lIns="92075" tIns="46038" rIns="92075" bIns="46038"/>
            <a:lstStyle/>
            <a:p>
              <a:pPr>
                <a:defRPr/>
              </a:pPr>
              <a:endParaRPr lang="en-US" dirty="0">
                <a:latin typeface="Arial" charset="0"/>
                <a:cs typeface="Arial" charset="0"/>
              </a:endParaRPr>
            </a:p>
          </p:txBody>
        </p:sp>
        <p:grpSp>
          <p:nvGrpSpPr>
            <p:cNvPr id="4" name="Group 10"/>
            <p:cNvGrpSpPr>
              <a:grpSpLocks/>
            </p:cNvGrpSpPr>
            <p:nvPr/>
          </p:nvGrpSpPr>
          <p:grpSpPr bwMode="auto">
            <a:xfrm>
              <a:off x="1181577" y="4990771"/>
              <a:ext cx="1579556" cy="1579269"/>
              <a:chOff x="1685443" y="3592649"/>
              <a:chExt cx="1579556" cy="1579269"/>
            </a:xfrm>
            <a:grpFill/>
          </p:grpSpPr>
          <p:sp>
            <p:nvSpPr>
              <p:cNvPr id="11" name="Oval 10"/>
              <p:cNvSpPr/>
              <p:nvPr/>
            </p:nvSpPr>
            <p:spPr>
              <a:xfrm>
                <a:off x="1685443" y="3592649"/>
                <a:ext cx="1579556" cy="1579269"/>
              </a:xfrm>
              <a:prstGeom prst="ellipse">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2" name="Oval 4"/>
              <p:cNvSpPr/>
              <p:nvPr/>
            </p:nvSpPr>
            <p:spPr>
              <a:xfrm>
                <a:off x="1835982" y="4082713"/>
                <a:ext cx="1391247" cy="599137"/>
              </a:xfrm>
              <a:prstGeom prst="rect">
                <a:avLst/>
              </a:prstGeom>
              <a:grpFill/>
            </p:spPr>
            <p:style>
              <a:lnRef idx="0">
                <a:scrgbClr r="0" g="0" b="0"/>
              </a:lnRef>
              <a:fillRef idx="0">
                <a:scrgbClr r="0" g="0" b="0"/>
              </a:fillRef>
              <a:effectRef idx="0">
                <a:scrgbClr r="0" g="0" b="0"/>
              </a:effectRef>
              <a:fontRef idx="minor">
                <a:schemeClr val="lt1"/>
              </a:fontRef>
            </p:style>
            <p:txBody>
              <a:bodyPr wrap="square" lIns="19050" tIns="19050" rIns="19050" bIns="19050" anchor="ctr">
                <a:spAutoFit/>
              </a:bodyPr>
              <a:lstStyle/>
              <a:p>
                <a:pPr algn="ctr" defTabSz="666750">
                  <a:lnSpc>
                    <a:spcPct val="90000"/>
                  </a:lnSpc>
                  <a:spcAft>
                    <a:spcPct val="35000"/>
                  </a:spcAft>
                  <a:defRPr/>
                </a:pPr>
                <a:r>
                  <a:rPr lang="en-GB" sz="1600" b="1" dirty="0">
                    <a:solidFill>
                      <a:schemeClr val="bg2">
                        <a:lumMod val="10000"/>
                      </a:schemeClr>
                    </a:solidFill>
                    <a:latin typeface="Calibri" panose="020F0502020204030204" pitchFamily="34" charset="0"/>
                    <a:cs typeface="Calibri" panose="020F0502020204030204" pitchFamily="34" charset="0"/>
                  </a:rPr>
                  <a:t>Environment</a:t>
                </a:r>
              </a:p>
              <a:p>
                <a:pPr algn="ctr" defTabSz="666750">
                  <a:lnSpc>
                    <a:spcPct val="90000"/>
                  </a:lnSpc>
                  <a:spcAft>
                    <a:spcPct val="35000"/>
                  </a:spcAft>
                  <a:defRPr/>
                </a:pPr>
                <a:r>
                  <a:rPr lang="en-GB" sz="1600" b="1" dirty="0" smtClean="0">
                    <a:solidFill>
                      <a:schemeClr val="bg2">
                        <a:lumMod val="10000"/>
                      </a:schemeClr>
                    </a:solidFill>
                    <a:latin typeface="Calibri" panose="020F0502020204030204" pitchFamily="34" charset="0"/>
                    <a:cs typeface="Calibri" panose="020F0502020204030204" pitchFamily="34" charset="0"/>
                  </a:rPr>
                  <a:t>Sustainability</a:t>
                </a:r>
              </a:p>
            </p:txBody>
          </p:sp>
        </p:grpSp>
        <p:grpSp>
          <p:nvGrpSpPr>
            <p:cNvPr id="5" name="Group 17"/>
            <p:cNvGrpSpPr>
              <a:grpSpLocks/>
            </p:cNvGrpSpPr>
            <p:nvPr/>
          </p:nvGrpSpPr>
          <p:grpSpPr bwMode="auto">
            <a:xfrm>
              <a:off x="3532654" y="976730"/>
              <a:ext cx="1579555" cy="1579268"/>
              <a:chOff x="1685206" y="3592467"/>
              <a:chExt cx="1579555" cy="1579268"/>
            </a:xfrm>
            <a:grpFill/>
          </p:grpSpPr>
          <p:sp>
            <p:nvSpPr>
              <p:cNvPr id="9" name="Oval 8"/>
              <p:cNvSpPr/>
              <p:nvPr/>
            </p:nvSpPr>
            <p:spPr>
              <a:xfrm>
                <a:off x="1685206" y="3592467"/>
                <a:ext cx="1579555" cy="1579268"/>
              </a:xfrm>
              <a:prstGeom prst="ellipse">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0" name="Oval 4"/>
              <p:cNvSpPr/>
              <p:nvPr/>
            </p:nvSpPr>
            <p:spPr>
              <a:xfrm>
                <a:off x="1916980" y="3824199"/>
                <a:ext cx="1116007" cy="1115804"/>
              </a:xfrm>
              <a:prstGeom prst="rect">
                <a:avLst/>
              </a:prstGeom>
              <a:grpFill/>
            </p:spPr>
            <p:style>
              <a:lnRef idx="0">
                <a:scrgbClr r="0" g="0" b="0"/>
              </a:lnRef>
              <a:fillRef idx="0">
                <a:scrgbClr r="0" g="0" b="0"/>
              </a:fillRef>
              <a:effectRef idx="0">
                <a:scrgbClr r="0" g="0" b="0"/>
              </a:effectRef>
              <a:fontRef idx="minor">
                <a:schemeClr val="lt1"/>
              </a:fontRef>
            </p:style>
            <p:txBody>
              <a:bodyPr lIns="19050" tIns="19050" rIns="19050" bIns="19050" anchor="ctr"/>
              <a:lstStyle/>
              <a:p>
                <a:pPr algn="ctr" defTabSz="666750">
                  <a:lnSpc>
                    <a:spcPct val="90000"/>
                  </a:lnSpc>
                  <a:spcAft>
                    <a:spcPct val="35000"/>
                  </a:spcAft>
                  <a:defRPr/>
                </a:pPr>
                <a:r>
                  <a:rPr lang="en-GB" b="1" dirty="0" smtClean="0">
                    <a:solidFill>
                      <a:schemeClr val="bg2">
                        <a:lumMod val="10000"/>
                      </a:schemeClr>
                    </a:solidFill>
                    <a:latin typeface="Calibri" panose="020F0502020204030204" pitchFamily="34" charset="0"/>
                    <a:cs typeface="Calibri" panose="020F0502020204030204" pitchFamily="34" charset="0"/>
                  </a:rPr>
                  <a:t>Economic</a:t>
                </a:r>
              </a:p>
              <a:p>
                <a:pPr algn="ctr" defTabSz="666750">
                  <a:lnSpc>
                    <a:spcPct val="90000"/>
                  </a:lnSpc>
                  <a:spcAft>
                    <a:spcPct val="35000"/>
                  </a:spcAft>
                  <a:defRPr/>
                </a:pPr>
                <a:r>
                  <a:rPr lang="en-GB" b="1" dirty="0" smtClean="0">
                    <a:solidFill>
                      <a:schemeClr val="bg2">
                        <a:lumMod val="10000"/>
                      </a:schemeClr>
                    </a:solidFill>
                    <a:latin typeface="Calibri" panose="020F0502020204030204" pitchFamily="34" charset="0"/>
                    <a:cs typeface="Calibri" panose="020F0502020204030204" pitchFamily="34" charset="0"/>
                  </a:rPr>
                  <a:t>Efficiency</a:t>
                </a:r>
                <a:endParaRPr lang="en-US" sz="1400" b="1" dirty="0">
                  <a:solidFill>
                    <a:schemeClr val="bg2">
                      <a:lumMod val="10000"/>
                    </a:schemeClr>
                  </a:solidFill>
                  <a:latin typeface="Calibri" panose="020F0502020204030204" pitchFamily="34" charset="0"/>
                  <a:cs typeface="Calibri" panose="020F0502020204030204" pitchFamily="34" charset="0"/>
                </a:endParaRPr>
              </a:p>
            </p:txBody>
          </p:sp>
        </p:grpSp>
        <p:grpSp>
          <p:nvGrpSpPr>
            <p:cNvPr id="6" name="Group 22"/>
            <p:cNvGrpSpPr>
              <a:grpSpLocks/>
            </p:cNvGrpSpPr>
            <p:nvPr/>
          </p:nvGrpSpPr>
          <p:grpSpPr bwMode="auto">
            <a:xfrm>
              <a:off x="6026605" y="4990771"/>
              <a:ext cx="1579556" cy="1579269"/>
              <a:chOff x="1685338" y="3592651"/>
              <a:chExt cx="1579556" cy="1579269"/>
            </a:xfrm>
            <a:grpFill/>
          </p:grpSpPr>
          <p:sp>
            <p:nvSpPr>
              <p:cNvPr id="7" name="Oval 6"/>
              <p:cNvSpPr/>
              <p:nvPr/>
            </p:nvSpPr>
            <p:spPr>
              <a:xfrm>
                <a:off x="1685338" y="3592651"/>
                <a:ext cx="1579556" cy="1579269"/>
              </a:xfrm>
              <a:prstGeom prst="ellipse">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8" name="Oval 4"/>
              <p:cNvSpPr/>
              <p:nvPr/>
            </p:nvSpPr>
            <p:spPr>
              <a:xfrm>
                <a:off x="1917112" y="3824383"/>
                <a:ext cx="1116008" cy="1115805"/>
              </a:xfrm>
              <a:prstGeom prst="rect">
                <a:avLst/>
              </a:prstGeom>
              <a:grpFill/>
            </p:spPr>
            <p:style>
              <a:lnRef idx="0">
                <a:scrgbClr r="0" g="0" b="0"/>
              </a:lnRef>
              <a:fillRef idx="0">
                <a:scrgbClr r="0" g="0" b="0"/>
              </a:fillRef>
              <a:effectRef idx="0">
                <a:scrgbClr r="0" g="0" b="0"/>
              </a:effectRef>
              <a:fontRef idx="minor">
                <a:schemeClr val="lt1"/>
              </a:fontRef>
            </p:style>
            <p:txBody>
              <a:bodyPr lIns="19050" tIns="19050" rIns="19050" bIns="19050" anchor="ctr"/>
              <a:lstStyle/>
              <a:p>
                <a:pPr algn="ctr" defTabSz="666750">
                  <a:lnSpc>
                    <a:spcPct val="90000"/>
                  </a:lnSpc>
                  <a:spcAft>
                    <a:spcPct val="35000"/>
                  </a:spcAft>
                  <a:defRPr/>
                </a:pPr>
                <a:r>
                  <a:rPr lang="en-GB" b="1" dirty="0">
                    <a:solidFill>
                      <a:schemeClr val="bg2">
                        <a:lumMod val="10000"/>
                      </a:schemeClr>
                    </a:solidFill>
                    <a:latin typeface="Calibri" panose="020F0502020204030204" pitchFamily="34" charset="0"/>
                    <a:cs typeface="Calibri" panose="020F0502020204030204" pitchFamily="34" charset="0"/>
                  </a:rPr>
                  <a:t>Social </a:t>
                </a:r>
                <a:r>
                  <a:rPr lang="en-GB" b="1" dirty="0" smtClean="0">
                    <a:solidFill>
                      <a:schemeClr val="bg2">
                        <a:lumMod val="10000"/>
                      </a:schemeClr>
                    </a:solidFill>
                    <a:latin typeface="Calibri" panose="020F0502020204030204" pitchFamily="34" charset="0"/>
                    <a:cs typeface="Calibri" panose="020F0502020204030204" pitchFamily="34" charset="0"/>
                  </a:rPr>
                  <a:t>Equity</a:t>
                </a:r>
                <a:endParaRPr lang="en-US" sz="1400" b="1" dirty="0">
                  <a:solidFill>
                    <a:schemeClr val="bg2">
                      <a:lumMod val="10000"/>
                    </a:schemeClr>
                  </a:solidFill>
                  <a:latin typeface="Calibri" panose="020F0502020204030204" pitchFamily="34" charset="0"/>
                  <a:cs typeface="Calibri" panose="020F0502020204030204" pitchFamily="34" charset="0"/>
                </a:endParaRPr>
              </a:p>
            </p:txBody>
          </p:sp>
        </p:grpSp>
      </p:grpSp>
      <p:grpSp>
        <p:nvGrpSpPr>
          <p:cNvPr id="13" name="Group 7"/>
          <p:cNvGrpSpPr>
            <a:grpSpLocks/>
          </p:cNvGrpSpPr>
          <p:nvPr/>
        </p:nvGrpSpPr>
        <p:grpSpPr bwMode="auto">
          <a:xfrm>
            <a:off x="3490866" y="3608261"/>
            <a:ext cx="2102981" cy="2154451"/>
            <a:chOff x="3420072" y="2057118"/>
            <a:chExt cx="2256359" cy="2256359"/>
          </a:xfrm>
        </p:grpSpPr>
        <p:sp>
          <p:nvSpPr>
            <p:cNvPr id="18" name="Oval 17"/>
            <p:cNvSpPr/>
            <p:nvPr/>
          </p:nvSpPr>
          <p:spPr>
            <a:xfrm>
              <a:off x="3420072" y="2057118"/>
              <a:ext cx="2256359" cy="2256359"/>
            </a:xfrm>
            <a:prstGeom prst="ellipse">
              <a:avLst/>
            </a:prstGeom>
            <a:solidFill>
              <a:srgbClr val="0070A8">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p>
        <p:sp>
          <p:nvSpPr>
            <p:cNvPr id="14346" name="Oval 4"/>
            <p:cNvSpPr>
              <a:spLocks noChangeArrowheads="1"/>
            </p:cNvSpPr>
            <p:nvPr/>
          </p:nvSpPr>
          <p:spPr bwMode="auto">
            <a:xfrm>
              <a:off x="3750116" y="2387394"/>
              <a:ext cx="1596271" cy="1595806"/>
            </a:xfrm>
            <a:prstGeom prst="rect">
              <a:avLst/>
            </a:prstGeom>
            <a:noFill/>
            <a:ln w="9525">
              <a:noFill/>
              <a:miter lim="800000"/>
              <a:headEnd/>
              <a:tailEnd/>
            </a:ln>
          </p:spPr>
          <p:txBody>
            <a:bodyPr lIns="24130" tIns="24130" rIns="24130" bIns="24130" anchor="ctr"/>
            <a:lstStyle/>
            <a:p>
              <a:pPr algn="ctr" defTabSz="844550">
                <a:lnSpc>
                  <a:spcPct val="90000"/>
                </a:lnSpc>
                <a:spcAft>
                  <a:spcPct val="35000"/>
                </a:spcAft>
              </a:pPr>
              <a:r>
                <a:rPr lang="en-GB" sz="1900" dirty="0" smtClean="0">
                  <a:solidFill>
                    <a:srgbClr val="FFFFFF"/>
                  </a:solidFill>
                  <a:latin typeface="Tahoma" pitchFamily="34" charset="0"/>
                </a:rPr>
                <a:t>Regions</a:t>
              </a:r>
              <a:r>
                <a:rPr lang="en-US" sz="1900" dirty="0">
                  <a:solidFill>
                    <a:srgbClr val="FFFFFF"/>
                  </a:solidFill>
                  <a:latin typeface="Tahoma" pitchFamily="34" charset="0"/>
                </a:rPr>
                <a:t> </a:t>
              </a:r>
              <a:r>
                <a:rPr lang="en-US" sz="1900" dirty="0" smtClean="0">
                  <a:solidFill>
                    <a:srgbClr val="FFFFFF"/>
                  </a:solidFill>
                  <a:latin typeface="Tahoma" pitchFamily="34" charset="0"/>
                </a:rPr>
                <a:t>and Cities</a:t>
              </a:r>
              <a:endParaRPr lang="en-GB" sz="1900" dirty="0" smtClean="0">
                <a:solidFill>
                  <a:srgbClr val="FFFFFF"/>
                </a:solidFill>
                <a:latin typeface="Tahoma" pitchFamily="34" charset="0"/>
              </a:endParaRPr>
            </a:p>
          </p:txBody>
        </p:sp>
      </p:grpSp>
      <p:sp>
        <p:nvSpPr>
          <p:cNvPr id="21" name="Title 4"/>
          <p:cNvSpPr txBox="1">
            <a:spLocks/>
          </p:cNvSpPr>
          <p:nvPr/>
        </p:nvSpPr>
        <p:spPr>
          <a:xfrm>
            <a:off x="899592" y="183823"/>
            <a:ext cx="8352928" cy="1061215"/>
          </a:xfrm>
          <a:prstGeom prst="rect">
            <a:avLst/>
          </a:prstGeom>
        </p:spPr>
        <p:txBody>
          <a:bodyPr vert="horz" lIns="91440" tIns="45720" rIns="91440" bIns="45720" rtlCol="0" anchor="ctr">
            <a:noAutofit/>
          </a:bodyPr>
          <a:lstStyle>
            <a:lvl1pPr>
              <a:spcBef>
                <a:spcPct val="0"/>
              </a:spcBef>
              <a:buNone/>
              <a:defRPr kumimoji="0" sz="3200" b="1">
                <a:solidFill>
                  <a:schemeClr val="tx2"/>
                </a:solidFill>
                <a:latin typeface="+mj-lt"/>
                <a:ea typeface="+mj-ea"/>
                <a:cs typeface="+mj-cs"/>
              </a:defRPr>
            </a:lvl1pPr>
          </a:lstStyle>
          <a:p>
            <a:r>
              <a:rPr lang="en-US" sz="2800" dirty="0"/>
              <a:t>OECD approach: Better Policies for Better Lives </a:t>
            </a:r>
            <a:r>
              <a:rPr lang="en-GB" sz="2800" dirty="0"/>
              <a:t>“Productive Economies, Inclusive Societies”</a:t>
            </a:r>
            <a:endParaRPr lang="en-US" sz="2800" dirty="0"/>
          </a:p>
        </p:txBody>
      </p:sp>
      <p:sp>
        <p:nvSpPr>
          <p:cNvPr id="24" name="TextBox 23"/>
          <p:cNvSpPr txBox="1"/>
          <p:nvPr/>
        </p:nvSpPr>
        <p:spPr>
          <a:xfrm>
            <a:off x="1319295" y="3480102"/>
            <a:ext cx="1862607" cy="338554"/>
          </a:xfrm>
          <a:prstGeom prst="rect">
            <a:avLst/>
          </a:prstGeom>
          <a:noFill/>
          <a:ln>
            <a:solidFill>
              <a:schemeClr val="tx2"/>
            </a:solidFill>
          </a:ln>
        </p:spPr>
        <p:txBody>
          <a:bodyPr wrap="square" rtlCol="0">
            <a:spAutoFit/>
          </a:bodyPr>
          <a:lstStyle/>
          <a:p>
            <a:pPr algn="ctr"/>
            <a:r>
              <a:rPr lang="en-GB" sz="1600" dirty="0" smtClean="0">
                <a:solidFill>
                  <a:srgbClr val="FF0000"/>
                </a:solidFill>
                <a:latin typeface="Calibri" panose="020F0502020204030204" pitchFamily="34" charset="0"/>
                <a:cs typeface="Calibri" panose="020F0502020204030204" pitchFamily="34" charset="0"/>
              </a:rPr>
              <a:t>Green growth</a:t>
            </a:r>
          </a:p>
        </p:txBody>
      </p:sp>
      <p:sp>
        <p:nvSpPr>
          <p:cNvPr id="25" name="TextBox 24"/>
          <p:cNvSpPr txBox="1"/>
          <p:nvPr/>
        </p:nvSpPr>
        <p:spPr>
          <a:xfrm>
            <a:off x="5796136" y="3356992"/>
            <a:ext cx="2522600" cy="584775"/>
          </a:xfrm>
          <a:prstGeom prst="rect">
            <a:avLst/>
          </a:prstGeom>
          <a:noFill/>
          <a:ln>
            <a:solidFill>
              <a:schemeClr val="tx2"/>
            </a:solidFill>
          </a:ln>
        </p:spPr>
        <p:txBody>
          <a:bodyPr wrap="square" rtlCol="0">
            <a:spAutoFit/>
          </a:bodyPr>
          <a:lstStyle/>
          <a:p>
            <a:pPr algn="ctr"/>
            <a:r>
              <a:rPr lang="en-GB" sz="1600" dirty="0" smtClean="0">
                <a:solidFill>
                  <a:srgbClr val="FF0000"/>
                </a:solidFill>
                <a:latin typeface="Calibri" panose="020F0502020204030204" pitchFamily="34" charset="0"/>
                <a:cs typeface="Calibri" panose="020F0502020204030204" pitchFamily="34" charset="0"/>
              </a:rPr>
              <a:t>Inclusive  growth, Inclusive productivity</a:t>
            </a:r>
            <a:endParaRPr lang="en-GB" sz="1300" dirty="0">
              <a:solidFill>
                <a:srgbClr val="FF0000"/>
              </a:solidFill>
              <a:latin typeface="Calibri" panose="020F0502020204030204" pitchFamily="34" charset="0"/>
              <a:cs typeface="Calibri" panose="020F0502020204030204" pitchFamily="34" charset="0"/>
            </a:endParaRPr>
          </a:p>
        </p:txBody>
      </p:sp>
      <p:sp>
        <p:nvSpPr>
          <p:cNvPr id="26" name="TextBox 25"/>
          <p:cNvSpPr txBox="1"/>
          <p:nvPr/>
        </p:nvSpPr>
        <p:spPr>
          <a:xfrm>
            <a:off x="3364929" y="6051333"/>
            <a:ext cx="2522600" cy="584775"/>
          </a:xfrm>
          <a:prstGeom prst="rect">
            <a:avLst/>
          </a:prstGeom>
          <a:noFill/>
          <a:ln>
            <a:solidFill>
              <a:schemeClr val="tx2"/>
            </a:solidFill>
          </a:ln>
        </p:spPr>
        <p:txBody>
          <a:bodyPr wrap="square" rtlCol="0">
            <a:spAutoFit/>
          </a:bodyPr>
          <a:lstStyle/>
          <a:p>
            <a:pPr algn="ctr"/>
            <a:r>
              <a:rPr lang="en-GB" sz="1600" dirty="0" smtClean="0">
                <a:solidFill>
                  <a:srgbClr val="FF0000"/>
                </a:solidFill>
                <a:latin typeface="Calibri" panose="020F0502020204030204" pitchFamily="34" charset="0"/>
                <a:cs typeface="Calibri" panose="020F0502020204030204" pitchFamily="34" charset="0"/>
              </a:rPr>
              <a:t>Social/Environment nexus / Just transition</a:t>
            </a:r>
            <a:endParaRPr lang="en-GB" sz="13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1107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fld id="{412C4095-7BBB-4B70-B0F0-2C9E4552FA23}" type="slidenum">
              <a:rPr lang="en-GB" smtClean="0">
                <a:latin typeface="Yu Gothic UI" panose="020B0500000000000000" pitchFamily="34" charset="-128"/>
                <a:ea typeface="Yu Gothic UI" panose="020B0500000000000000" pitchFamily="34" charset="-128"/>
              </a:rPr>
              <a:t>5</a:t>
            </a:fld>
            <a:endParaRPr lang="en-GB" dirty="0">
              <a:latin typeface="Yu Gothic UI" panose="020B0500000000000000" pitchFamily="34" charset="-128"/>
              <a:ea typeface="Yu Gothic UI" panose="020B0500000000000000" pitchFamily="34" charset="-128"/>
            </a:endParaRPr>
          </a:p>
        </p:txBody>
      </p:sp>
      <p:grpSp>
        <p:nvGrpSpPr>
          <p:cNvPr id="2" name="Group 1"/>
          <p:cNvGrpSpPr/>
          <p:nvPr/>
        </p:nvGrpSpPr>
        <p:grpSpPr>
          <a:xfrm>
            <a:off x="1831235" y="1413782"/>
            <a:ext cx="5447310" cy="5255578"/>
            <a:chOff x="-3532887" y="-48678"/>
            <a:chExt cx="7868336" cy="7591390"/>
          </a:xfrm>
        </p:grpSpPr>
        <p:graphicFrame>
          <p:nvGraphicFramePr>
            <p:cNvPr id="11" name="Chart 10"/>
            <p:cNvGraphicFramePr/>
            <p:nvPr>
              <p:extLst>
                <p:ext uri="{D42A27DB-BD31-4B8C-83A1-F6EECF244321}">
                  <p14:modId xmlns:p14="http://schemas.microsoft.com/office/powerpoint/2010/main" val="1300977758"/>
                </p:ext>
              </p:extLst>
            </p:nvPr>
          </p:nvGraphicFramePr>
          <p:xfrm>
            <a:off x="-3532887" y="-48678"/>
            <a:ext cx="7868336" cy="7591390"/>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3645" y="3975453"/>
              <a:ext cx="662167" cy="66216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4757" y="1217719"/>
              <a:ext cx="632406" cy="63240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2445" y="3180721"/>
              <a:ext cx="616613" cy="616613"/>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9305" y="4415436"/>
              <a:ext cx="575546" cy="575546"/>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2044" y="5497429"/>
              <a:ext cx="907771" cy="907771"/>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232" y="6380751"/>
              <a:ext cx="592097" cy="592097"/>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62167" y="5652467"/>
              <a:ext cx="642551" cy="642551"/>
            </a:xfrm>
            <a:prstGeom prst="rect">
              <a:avLst/>
            </a:prstGeom>
          </p:spPr>
        </p:pic>
      </p:gr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72865" y="1733212"/>
            <a:ext cx="624663" cy="624663"/>
          </a:xfrm>
          <a:prstGeom prst="rect">
            <a:avLst/>
          </a:prstGeom>
        </p:spPr>
      </p:pic>
      <p:grpSp>
        <p:nvGrpSpPr>
          <p:cNvPr id="10" name="Group 9"/>
          <p:cNvGrpSpPr/>
          <p:nvPr/>
        </p:nvGrpSpPr>
        <p:grpSpPr>
          <a:xfrm>
            <a:off x="6031088" y="2724367"/>
            <a:ext cx="815844" cy="510200"/>
            <a:chOff x="5579652" y="2534963"/>
            <a:chExt cx="1221823" cy="776099"/>
          </a:xfrm>
        </p:grpSpPr>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95310" y="2590597"/>
              <a:ext cx="706165" cy="706165"/>
            </a:xfrm>
            <a:prstGeom prst="rect">
              <a:avLst/>
            </a:prstGeom>
          </p:spPr>
        </p:pic>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79652" y="2534963"/>
              <a:ext cx="776099" cy="776099"/>
            </a:xfrm>
            <a:prstGeom prst="rect">
              <a:avLst/>
            </a:prstGeom>
          </p:spPr>
        </p:pic>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38112" y="2563501"/>
              <a:ext cx="724459" cy="724459"/>
            </a:xfrm>
            <a:prstGeom prst="rect">
              <a:avLst/>
            </a:prstGeom>
          </p:spPr>
        </p:pic>
      </p:grpSp>
      <p:pic>
        <p:nvPicPr>
          <p:cNvPr id="3076" name="Picture 4" descr="arrow, business, darts, goal, target ico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37891" y="2986351"/>
            <a:ext cx="344328" cy="344328"/>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415659" y="1838507"/>
            <a:ext cx="741062" cy="554870"/>
            <a:chOff x="1581101" y="1801581"/>
            <a:chExt cx="1126091" cy="843160"/>
          </a:xfrm>
        </p:grpSpPr>
        <p:pic>
          <p:nvPicPr>
            <p:cNvPr id="13" name="Picture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81101" y="1801581"/>
              <a:ext cx="772613" cy="772613"/>
            </a:xfrm>
            <a:prstGeom prst="rect">
              <a:avLst/>
            </a:prstGeom>
          </p:spPr>
        </p:pic>
        <p:pic>
          <p:nvPicPr>
            <p:cNvPr id="16" name="Picture 1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900335" y="1837884"/>
              <a:ext cx="806857" cy="806857"/>
            </a:xfrm>
            <a:prstGeom prst="rect">
              <a:avLst/>
            </a:prstGeom>
          </p:spPr>
        </p:pic>
      </p:grpSp>
      <p:graphicFrame>
        <p:nvGraphicFramePr>
          <p:cNvPr id="8" name="Content Placeholder 7"/>
          <p:cNvGraphicFramePr>
            <a:graphicFrameLocks noGrp="1"/>
          </p:cNvGraphicFramePr>
          <p:nvPr>
            <p:ph idx="1"/>
            <p:extLst>
              <p:ext uri="{D42A27DB-BD31-4B8C-83A1-F6EECF244321}">
                <p14:modId xmlns:p14="http://schemas.microsoft.com/office/powerpoint/2010/main" val="4093025713"/>
              </p:ext>
            </p:extLst>
          </p:nvPr>
        </p:nvGraphicFramePr>
        <p:xfrm>
          <a:off x="3340916" y="2780185"/>
          <a:ext cx="2258558" cy="2314159"/>
        </p:xfrm>
        <a:graphic>
          <a:graphicData uri="http://schemas.openxmlformats.org/drawingml/2006/chart">
            <c:chart xmlns:c="http://schemas.openxmlformats.org/drawingml/2006/chart" xmlns:r="http://schemas.openxmlformats.org/officeDocument/2006/relationships" r:id="rId18"/>
          </a:graphicData>
        </a:graphic>
      </p:graphicFrame>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269043" y="3755723"/>
            <a:ext cx="571695" cy="571695"/>
          </a:xfrm>
          <a:prstGeom prst="rect">
            <a:avLst/>
          </a:prstGeom>
        </p:spPr>
      </p:pic>
      <p:sp>
        <p:nvSpPr>
          <p:cNvPr id="25" name="Title 4"/>
          <p:cNvSpPr txBox="1">
            <a:spLocks/>
          </p:cNvSpPr>
          <p:nvPr/>
        </p:nvSpPr>
        <p:spPr>
          <a:xfrm>
            <a:off x="1242168" y="483669"/>
            <a:ext cx="7739832" cy="523220"/>
          </a:xfrm>
          <a:prstGeom prst="rect">
            <a:avLst/>
          </a:prstGeom>
        </p:spPr>
        <p:txBody>
          <a:bodyPr vert="horz" lIns="91440" tIns="45720" rIns="91440" bIns="45720" rtlCol="0" anchor="ctr">
            <a:noAutofit/>
          </a:bodyPr>
          <a:lstStyle>
            <a:defPPr>
              <a:defRPr lang="en-US"/>
            </a:defPPr>
            <a:lvl1pPr>
              <a:spcBef>
                <a:spcPct val="0"/>
              </a:spcBef>
              <a:buNone/>
              <a:defRPr kumimoji="0" sz="2800" b="1">
                <a:solidFill>
                  <a:schemeClr val="tx2"/>
                </a:solidFill>
                <a:latin typeface="+mj-lt"/>
                <a:ea typeface="+mj-ea"/>
                <a:cs typeface="+mj-cs"/>
              </a:defRPr>
            </a:lvl1pPr>
          </a:lstStyle>
          <a:p>
            <a:r>
              <a:rPr lang="en-US" dirty="0"/>
              <a:t>OECD Principles on Urban Policy</a:t>
            </a:r>
            <a:endParaRPr lang="en-US" dirty="0"/>
          </a:p>
        </p:txBody>
      </p:sp>
    </p:spTree>
    <p:extLst>
      <p:ext uri="{BB962C8B-B14F-4D97-AF65-F5344CB8AC3E}">
        <p14:creationId xmlns:p14="http://schemas.microsoft.com/office/powerpoint/2010/main" val="3488018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0000" y="3165388"/>
            <a:ext cx="6624000" cy="566822"/>
          </a:xfrm>
        </p:spPr>
        <p:txBody>
          <a:bodyPr/>
          <a:lstStyle/>
          <a:p>
            <a:r>
              <a:rPr lang="en-GB" dirty="0" smtClean="0"/>
              <a:t>Regional productivity</a:t>
            </a:r>
            <a:endParaRPr lang="en-GB" dirty="0"/>
          </a:p>
        </p:txBody>
      </p:sp>
    </p:spTree>
    <p:extLst>
      <p:ext uri="{BB962C8B-B14F-4D97-AF65-F5344CB8AC3E}">
        <p14:creationId xmlns:p14="http://schemas.microsoft.com/office/powerpoint/2010/main" val="1459223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28" r="-644"/>
          <a:stretch/>
        </p:blipFill>
        <p:spPr bwMode="auto">
          <a:xfrm>
            <a:off x="2730248" y="-99392"/>
            <a:ext cx="6499099" cy="940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0" y="1268760"/>
            <a:ext cx="2699792" cy="5589240"/>
          </a:xfrm>
        </p:spPr>
        <p:txBody>
          <a:bodyPr>
            <a:normAutofit/>
          </a:bodyPr>
          <a:lstStyle/>
          <a:p>
            <a:pPr marL="0" indent="0" algn="ctr">
              <a:buNone/>
            </a:pPr>
            <a:r>
              <a:rPr lang="en-GB" sz="2400" b="1" dirty="0"/>
              <a:t>R</a:t>
            </a:r>
            <a:r>
              <a:rPr lang="en-GB" sz="2400" b="1" dirty="0" smtClean="0"/>
              <a:t>egional productivity </a:t>
            </a:r>
            <a:r>
              <a:rPr lang="en-GB" sz="2400" b="1" dirty="0"/>
              <a:t>has converged </a:t>
            </a:r>
            <a:br>
              <a:rPr lang="en-GB" sz="2400" b="1" dirty="0"/>
            </a:br>
            <a:r>
              <a:rPr lang="en-GB" sz="2400" b="1" dirty="0"/>
              <a:t>to the </a:t>
            </a:r>
            <a:br>
              <a:rPr lang="en-GB" sz="2400" b="1" dirty="0"/>
            </a:br>
            <a:r>
              <a:rPr lang="en-GB" sz="2400" b="1" u="sng" dirty="0"/>
              <a:t>EU </a:t>
            </a:r>
            <a:r>
              <a:rPr lang="en-GB" sz="2400" b="1" u="sng" dirty="0" smtClean="0"/>
              <a:t>frontier</a:t>
            </a:r>
            <a:r>
              <a:rPr lang="en-GB" sz="2400" b="1" dirty="0" smtClean="0"/>
              <a:t>…</a:t>
            </a:r>
          </a:p>
          <a:p>
            <a:pPr marL="0" indent="0">
              <a:buNone/>
            </a:pPr>
            <a:endParaRPr lang="en-GB" sz="2400" b="1" dirty="0" smtClean="0"/>
          </a:p>
          <a:p>
            <a:pPr marL="0" indent="0">
              <a:buNone/>
            </a:pPr>
            <a:r>
              <a:rPr lang="en-GB" sz="1800" b="1" dirty="0" smtClean="0">
                <a:solidFill>
                  <a:schemeClr val="bg2">
                    <a:lumMod val="10000"/>
                  </a:schemeClr>
                </a:solidFill>
              </a:rPr>
              <a:t>Frontier</a:t>
            </a:r>
            <a:r>
              <a:rPr lang="en-GB" sz="1800" b="1" dirty="0" smtClean="0"/>
              <a:t> </a:t>
            </a:r>
            <a:r>
              <a:rPr lang="en-GB" sz="1800" dirty="0" smtClean="0"/>
              <a:t>regions</a:t>
            </a:r>
          </a:p>
          <a:p>
            <a:r>
              <a:rPr lang="en-GB" sz="1800" dirty="0" smtClean="0"/>
              <a:t>Most productive regions  accounting for 10% of  EU total employment</a:t>
            </a:r>
          </a:p>
          <a:p>
            <a:pPr marL="0" indent="0">
              <a:buNone/>
            </a:pPr>
            <a:r>
              <a:rPr lang="en-GB" sz="1800" b="1" dirty="0" smtClean="0">
                <a:solidFill>
                  <a:srgbClr val="002060"/>
                </a:solidFill>
              </a:rPr>
              <a:t>Catching up</a:t>
            </a:r>
            <a:r>
              <a:rPr lang="en-GB" sz="1800" dirty="0" smtClean="0">
                <a:solidFill>
                  <a:srgbClr val="002060"/>
                </a:solidFill>
              </a:rPr>
              <a:t> regions</a:t>
            </a:r>
            <a:endParaRPr lang="en-GB" sz="1800" dirty="0" smtClean="0"/>
          </a:p>
          <a:p>
            <a:r>
              <a:rPr lang="en-GB" sz="1800" dirty="0" smtClean="0"/>
              <a:t>Productivity growth is 5% higher than in the frontier  over 2000-14</a:t>
            </a:r>
          </a:p>
          <a:p>
            <a:pPr marL="0" indent="0">
              <a:buNone/>
            </a:pPr>
            <a:endParaRPr lang="en-GB" sz="1800" dirty="0" smtClean="0"/>
          </a:p>
        </p:txBody>
      </p:sp>
      <p:sp>
        <p:nvSpPr>
          <p:cNvPr id="3" name="Slide Number Placeholder 2"/>
          <p:cNvSpPr>
            <a:spLocks noGrp="1"/>
          </p:cNvSpPr>
          <p:nvPr>
            <p:ph type="sldNum" sz="quarter" idx="4"/>
          </p:nvPr>
        </p:nvSpPr>
        <p:spPr/>
        <p:txBody>
          <a:bodyPr/>
          <a:lstStyle/>
          <a:p>
            <a:fld id="{423C45FD-D714-4142-95C3-7E9FDBC7D87B}" type="slidenum">
              <a:rPr lang="en-GB" smtClean="0"/>
              <a:t>7</a:t>
            </a:fld>
            <a:endParaRPr lang="en-GB"/>
          </a:p>
        </p:txBody>
      </p:sp>
      <p:sp>
        <p:nvSpPr>
          <p:cNvPr id="8" name="TextBox 7"/>
          <p:cNvSpPr txBox="1"/>
          <p:nvPr/>
        </p:nvSpPr>
        <p:spPr>
          <a:xfrm rot="16200000">
            <a:off x="5688478" y="3183441"/>
            <a:ext cx="6426759" cy="261610"/>
          </a:xfrm>
          <a:prstGeom prst="rect">
            <a:avLst/>
          </a:prstGeom>
          <a:noFill/>
        </p:spPr>
        <p:txBody>
          <a:bodyPr wrap="none" rtlCol="0">
            <a:spAutoFit/>
          </a:bodyPr>
          <a:lstStyle/>
          <a:p>
            <a:r>
              <a:rPr lang="en-GB" sz="1100" dirty="0" smtClean="0"/>
              <a:t>Source : OECD (2018) Productivity and Jobs in a Globalised World: (How) Can All Regions Benefit? </a:t>
            </a:r>
            <a:endParaRPr lang="en-GB" sz="1100" dirty="0"/>
          </a:p>
        </p:txBody>
      </p:sp>
    </p:spTree>
    <p:extLst>
      <p:ext uri="{BB962C8B-B14F-4D97-AF65-F5344CB8AC3E}">
        <p14:creationId xmlns:p14="http://schemas.microsoft.com/office/powerpoint/2010/main" val="163672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85"/>
          <a:stretch/>
        </p:blipFill>
        <p:spPr bwMode="auto">
          <a:xfrm>
            <a:off x="2727434" y="-99392"/>
            <a:ext cx="6474166" cy="940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fld id="{423C45FD-D714-4142-95C3-7E9FDBC7D87B}" type="slidenum">
              <a:rPr lang="en-GB" smtClean="0"/>
              <a:t>8</a:t>
            </a:fld>
            <a:endParaRPr lang="en-GB"/>
          </a:p>
        </p:txBody>
      </p:sp>
      <p:sp>
        <p:nvSpPr>
          <p:cNvPr id="8" name="TextBox 7"/>
          <p:cNvSpPr txBox="1"/>
          <p:nvPr/>
        </p:nvSpPr>
        <p:spPr>
          <a:xfrm rot="16200000">
            <a:off x="5688478" y="3183441"/>
            <a:ext cx="6426759" cy="261610"/>
          </a:xfrm>
          <a:prstGeom prst="rect">
            <a:avLst/>
          </a:prstGeom>
          <a:noFill/>
        </p:spPr>
        <p:txBody>
          <a:bodyPr wrap="none" rtlCol="0">
            <a:spAutoFit/>
          </a:bodyPr>
          <a:lstStyle/>
          <a:p>
            <a:r>
              <a:rPr lang="en-GB" sz="1100" dirty="0" smtClean="0"/>
              <a:t>Source : OECD (2018) Productivity and Jobs in a Globalised World: (How) Can All Regions Benefit? </a:t>
            </a:r>
            <a:endParaRPr lang="en-GB" sz="1100" dirty="0"/>
          </a:p>
        </p:txBody>
      </p:sp>
      <p:sp>
        <p:nvSpPr>
          <p:cNvPr id="7" name="Content Placeholder 1"/>
          <p:cNvSpPr txBox="1">
            <a:spLocks/>
          </p:cNvSpPr>
          <p:nvPr/>
        </p:nvSpPr>
        <p:spPr>
          <a:xfrm>
            <a:off x="35496" y="1255578"/>
            <a:ext cx="2691938" cy="5602422"/>
          </a:xfrm>
          <a:prstGeom prst="rect">
            <a:avLst/>
          </a:prstGeom>
        </p:spPr>
        <p:txBody>
          <a:bodyPr vert="horz">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gn="ctr">
              <a:buNone/>
            </a:pPr>
            <a:endParaRPr lang="en-GB" sz="2400" b="1" dirty="0" smtClean="0"/>
          </a:p>
          <a:p>
            <a:pPr marL="0" indent="0" algn="ctr">
              <a:buNone/>
            </a:pPr>
            <a:endParaRPr lang="en-GB" sz="2400" b="1" dirty="0"/>
          </a:p>
          <a:p>
            <a:pPr marL="0" indent="0" algn="ctr">
              <a:buNone/>
            </a:pPr>
            <a:endParaRPr lang="en-GB" sz="2400" b="1" dirty="0" smtClean="0"/>
          </a:p>
          <a:p>
            <a:pPr marL="0" indent="0" algn="ctr">
              <a:buNone/>
            </a:pPr>
            <a:r>
              <a:rPr lang="en-GB" sz="2400" b="1" dirty="0" smtClean="0"/>
              <a:t>…but in </a:t>
            </a:r>
            <a:r>
              <a:rPr lang="en-GB" sz="2400" b="1" dirty="0"/>
              <a:t>some countries has </a:t>
            </a:r>
            <a:r>
              <a:rPr lang="en-GB" sz="2400" b="1" dirty="0" smtClean="0"/>
              <a:t>diverged relative to</a:t>
            </a:r>
            <a:r>
              <a:rPr lang="en-GB" sz="2400" b="1" dirty="0"/>
              <a:t> </a:t>
            </a:r>
            <a:r>
              <a:rPr lang="en-GB" sz="2400" b="1" dirty="0" smtClean="0"/>
              <a:t>the </a:t>
            </a:r>
            <a:r>
              <a:rPr lang="en-GB" sz="2400" b="1" u="sng" dirty="0" smtClean="0"/>
              <a:t>national</a:t>
            </a:r>
            <a:r>
              <a:rPr lang="en-GB" sz="2400" b="1" dirty="0" smtClean="0"/>
              <a:t> frontiers</a:t>
            </a:r>
            <a:endParaRPr lang="en-GB" sz="2400" b="1" dirty="0"/>
          </a:p>
          <a:p>
            <a:pPr marL="0" indent="0">
              <a:buFont typeface="Arial" pitchFamily="34" charset="0"/>
              <a:buNone/>
            </a:pPr>
            <a:endParaRPr lang="en-GB" sz="2000" b="1" dirty="0" smtClean="0">
              <a:solidFill>
                <a:schemeClr val="accent1"/>
              </a:solidFill>
            </a:endParaRPr>
          </a:p>
          <a:p>
            <a:endParaRPr lang="en-GB" sz="2000" dirty="0"/>
          </a:p>
        </p:txBody>
      </p:sp>
    </p:spTree>
    <p:extLst>
      <p:ext uri="{BB962C8B-B14F-4D97-AF65-F5344CB8AC3E}">
        <p14:creationId xmlns:p14="http://schemas.microsoft.com/office/powerpoint/2010/main" val="135234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260591"/>
            <a:ext cx="7956496" cy="1022400"/>
          </a:xfrm>
        </p:spPr>
        <p:txBody>
          <a:bodyPr/>
          <a:lstStyle/>
          <a:p>
            <a:pPr algn="ctr"/>
            <a:r>
              <a:rPr lang="en-GB" b="1" dirty="0" smtClean="0">
                <a:solidFill>
                  <a:schemeClr val="tx2">
                    <a:lumMod val="75000"/>
                  </a:schemeClr>
                </a:solidFill>
                <a:latin typeface="Calibri" panose="020F0502020204030204" pitchFamily="34" charset="0"/>
              </a:rPr>
              <a:t>Two </a:t>
            </a:r>
            <a:r>
              <a:rPr lang="en-GB" b="1" dirty="0" smtClean="0">
                <a:solidFill>
                  <a:schemeClr val="tx2">
                    <a:lumMod val="75000"/>
                  </a:schemeClr>
                </a:solidFill>
                <a:latin typeface="Calibri" panose="020F0502020204030204" pitchFamily="34" charset="0"/>
              </a:rPr>
              <a:t>models of contribution of regions to national productivity</a:t>
            </a:r>
            <a:endParaRPr lang="en-GB" b="1" dirty="0">
              <a:solidFill>
                <a:schemeClr val="tx2">
                  <a:lumMod val="75000"/>
                </a:schemeClr>
              </a:solidFill>
              <a:latin typeface="Calibri" panose="020F0502020204030204" pitchFamily="34" charset="0"/>
            </a:endParaRPr>
          </a:p>
        </p:txBody>
      </p:sp>
      <p:sp>
        <p:nvSpPr>
          <p:cNvPr id="4" name="Slide Number Placeholder 3"/>
          <p:cNvSpPr>
            <a:spLocks noGrp="1"/>
          </p:cNvSpPr>
          <p:nvPr>
            <p:ph type="sldNum" sz="quarter" idx="4294967295"/>
          </p:nvPr>
        </p:nvSpPr>
        <p:spPr>
          <a:xfrm>
            <a:off x="8640000" y="6411600"/>
            <a:ext cx="342000" cy="244800"/>
          </a:xfrm>
          <a:prstGeom prst="rect">
            <a:avLst/>
          </a:prstGeom>
        </p:spPr>
        <p:txBody>
          <a:bodyPr/>
          <a:lstStyle/>
          <a:p>
            <a:pPr>
              <a:defRPr/>
            </a:pPr>
            <a:fld id="{913F264B-F484-47CD-ACC7-3D20DD4FC0BC}" type="slidenum">
              <a:rPr lang="en-US" smtClean="0"/>
              <a:pPr>
                <a:defRPr/>
              </a:pPr>
              <a:t>9</a:t>
            </a:fld>
            <a:endParaRPr lang="en-US" dirty="0"/>
          </a:p>
        </p:txBody>
      </p:sp>
      <p:sp>
        <p:nvSpPr>
          <p:cNvPr id="2" name="TextBox 1"/>
          <p:cNvSpPr txBox="1"/>
          <p:nvPr/>
        </p:nvSpPr>
        <p:spPr>
          <a:xfrm>
            <a:off x="395536" y="6165304"/>
            <a:ext cx="7632848" cy="584775"/>
          </a:xfrm>
          <a:prstGeom prst="rect">
            <a:avLst/>
          </a:prstGeom>
          <a:noFill/>
        </p:spPr>
        <p:txBody>
          <a:bodyPr wrap="square" rtlCol="0">
            <a:spAutoFit/>
          </a:bodyPr>
          <a:lstStyle/>
          <a:p>
            <a:r>
              <a:rPr lang="en-GB" sz="1600" dirty="0" smtClean="0"/>
              <a:t>Source: </a:t>
            </a:r>
            <a:r>
              <a:rPr lang="pt-BR" sz="1600" dirty="0" smtClean="0"/>
              <a:t>Bachtler</a:t>
            </a:r>
            <a:r>
              <a:rPr lang="pt-BR" sz="1600" dirty="0"/>
              <a:t>, </a:t>
            </a:r>
            <a:r>
              <a:rPr lang="pt-BR" sz="1600" dirty="0" smtClean="0"/>
              <a:t>Oliveira Martins, </a:t>
            </a:r>
            <a:r>
              <a:rPr lang="en-GB" sz="1600" dirty="0" smtClean="0"/>
              <a:t>Wostner </a:t>
            </a:r>
            <a:r>
              <a:rPr lang="en-GB" sz="1600" dirty="0"/>
              <a:t>and </a:t>
            </a:r>
            <a:r>
              <a:rPr lang="en-GB" sz="1600" dirty="0" smtClean="0"/>
              <a:t>Zuber(2017), “TOWARDS COHESION POLICY 4.0”, Regional Studies Association. </a:t>
            </a:r>
            <a:endParaRPr lang="en-GB" sz="1600" dirty="0"/>
          </a:p>
        </p:txBody>
      </p:sp>
      <p:sp>
        <p:nvSpPr>
          <p:cNvPr id="6" name="Rectangle 5"/>
          <p:cNvSpPr/>
          <p:nvPr/>
        </p:nvSpPr>
        <p:spPr>
          <a:xfrm>
            <a:off x="395536" y="1340768"/>
            <a:ext cx="3816424" cy="4708981"/>
          </a:xfrm>
          <a:prstGeom prst="rect">
            <a:avLst/>
          </a:prstGeom>
        </p:spPr>
        <p:txBody>
          <a:bodyPr wrap="square">
            <a:spAutoFit/>
          </a:bodyPr>
          <a:lstStyle/>
          <a:p>
            <a:pPr algn="ctr"/>
            <a:r>
              <a:rPr lang="en-GB" sz="2000" b="1" u="sng" dirty="0" smtClean="0"/>
              <a:t>Type-I  Distributed</a:t>
            </a:r>
            <a:r>
              <a:rPr lang="en-GB" sz="2000" dirty="0" smtClean="0"/>
              <a:t>: </a:t>
            </a:r>
          </a:p>
          <a:p>
            <a:pPr algn="ctr"/>
            <a:r>
              <a:rPr lang="en-GB" sz="2000" b="1" i="1" dirty="0" smtClean="0"/>
              <a:t>Aggregate productivity results mainly from the catching-up of the lagging regions:</a:t>
            </a:r>
          </a:p>
          <a:p>
            <a:pPr algn="ctr"/>
            <a:endParaRPr lang="en-GB" sz="2000" dirty="0" smtClean="0"/>
          </a:p>
          <a:p>
            <a:pPr algn="ctr"/>
            <a:r>
              <a:rPr lang="en-GB" sz="2000" b="1" dirty="0" smtClean="0">
                <a:solidFill>
                  <a:schemeClr val="tx2"/>
                </a:solidFill>
              </a:rPr>
              <a:t>Austria</a:t>
            </a:r>
          </a:p>
          <a:p>
            <a:pPr algn="ctr"/>
            <a:r>
              <a:rPr lang="en-GB" sz="2000" b="1" dirty="0">
                <a:solidFill>
                  <a:schemeClr val="tx2"/>
                </a:solidFill>
              </a:rPr>
              <a:t>Czech Republic</a:t>
            </a:r>
          </a:p>
          <a:p>
            <a:pPr algn="ctr"/>
            <a:r>
              <a:rPr lang="en-GB" sz="2000" b="1" dirty="0" smtClean="0">
                <a:solidFill>
                  <a:schemeClr val="tx2"/>
                </a:solidFill>
              </a:rPr>
              <a:t>Germany</a:t>
            </a:r>
          </a:p>
          <a:p>
            <a:pPr algn="ctr"/>
            <a:r>
              <a:rPr lang="en-GB" sz="2000" b="1" dirty="0" smtClean="0">
                <a:solidFill>
                  <a:schemeClr val="tx2"/>
                </a:solidFill>
              </a:rPr>
              <a:t>Italy</a:t>
            </a:r>
          </a:p>
          <a:p>
            <a:pPr algn="ctr"/>
            <a:r>
              <a:rPr lang="en-GB" sz="2000" b="1" dirty="0" smtClean="0">
                <a:solidFill>
                  <a:schemeClr val="tx2"/>
                </a:solidFill>
              </a:rPr>
              <a:t>Norway</a:t>
            </a:r>
          </a:p>
          <a:p>
            <a:pPr algn="ctr"/>
            <a:r>
              <a:rPr lang="en-GB" sz="2000" b="1" dirty="0" smtClean="0">
                <a:solidFill>
                  <a:schemeClr val="tx2"/>
                </a:solidFill>
              </a:rPr>
              <a:t>Poland</a:t>
            </a:r>
          </a:p>
          <a:p>
            <a:pPr algn="ctr"/>
            <a:r>
              <a:rPr lang="en-GB" sz="2000" b="1" dirty="0" smtClean="0">
                <a:solidFill>
                  <a:schemeClr val="tx2"/>
                </a:solidFill>
              </a:rPr>
              <a:t>Portugal</a:t>
            </a:r>
          </a:p>
          <a:p>
            <a:pPr algn="ctr"/>
            <a:r>
              <a:rPr lang="en-GB" sz="2000" b="1" dirty="0" smtClean="0">
                <a:solidFill>
                  <a:schemeClr val="tx2"/>
                </a:solidFill>
              </a:rPr>
              <a:t>Romania</a:t>
            </a:r>
          </a:p>
          <a:p>
            <a:pPr algn="ctr"/>
            <a:r>
              <a:rPr lang="en-GB" sz="2000" b="1" dirty="0" smtClean="0">
                <a:solidFill>
                  <a:schemeClr val="tx2"/>
                </a:solidFill>
              </a:rPr>
              <a:t>Spain</a:t>
            </a:r>
          </a:p>
        </p:txBody>
      </p:sp>
      <p:sp>
        <p:nvSpPr>
          <p:cNvPr id="7" name="Rectangle 6"/>
          <p:cNvSpPr/>
          <p:nvPr/>
        </p:nvSpPr>
        <p:spPr>
          <a:xfrm>
            <a:off x="4679560" y="1340768"/>
            <a:ext cx="3960440" cy="4708981"/>
          </a:xfrm>
          <a:prstGeom prst="rect">
            <a:avLst/>
          </a:prstGeom>
        </p:spPr>
        <p:txBody>
          <a:bodyPr wrap="square">
            <a:spAutoFit/>
          </a:bodyPr>
          <a:lstStyle/>
          <a:p>
            <a:pPr lvl="0" algn="ctr"/>
            <a:r>
              <a:rPr lang="en-GB" sz="2000" b="1" u="sng" dirty="0" smtClean="0"/>
              <a:t>Type-II  Concentrated</a:t>
            </a:r>
            <a:r>
              <a:rPr lang="en-GB" sz="2000" dirty="0" smtClean="0"/>
              <a:t>:</a:t>
            </a:r>
            <a:br>
              <a:rPr lang="en-GB" sz="2000" dirty="0" smtClean="0"/>
            </a:br>
            <a:r>
              <a:rPr lang="en-GB" sz="2000" dirty="0" smtClean="0"/>
              <a:t>A</a:t>
            </a:r>
            <a:r>
              <a:rPr lang="en-GB" sz="2000" b="1" i="1" dirty="0" smtClean="0"/>
              <a:t>ggregate productivity growth is </a:t>
            </a:r>
            <a:r>
              <a:rPr lang="en-GB" sz="2000" b="1" i="1" dirty="0"/>
              <a:t>concentrated at the frontier </a:t>
            </a:r>
            <a:r>
              <a:rPr lang="en-GB" sz="2000" b="1" i="1" dirty="0" smtClean="0"/>
              <a:t>region: </a:t>
            </a:r>
          </a:p>
          <a:p>
            <a:pPr lvl="0" algn="ctr"/>
            <a:endParaRPr lang="en-GB" sz="2000" dirty="0" smtClean="0"/>
          </a:p>
          <a:p>
            <a:pPr lvl="0" algn="ctr"/>
            <a:r>
              <a:rPr lang="en-GB" sz="2000" b="1" dirty="0" smtClean="0">
                <a:solidFill>
                  <a:schemeClr val="tx1">
                    <a:lumMod val="50000"/>
                  </a:schemeClr>
                </a:solidFill>
              </a:rPr>
              <a:t>Bulgaria</a:t>
            </a:r>
          </a:p>
          <a:p>
            <a:pPr lvl="0" algn="ctr"/>
            <a:r>
              <a:rPr lang="en-GB" sz="2000" b="1" dirty="0" smtClean="0">
                <a:solidFill>
                  <a:schemeClr val="tx1">
                    <a:lumMod val="50000"/>
                  </a:schemeClr>
                </a:solidFill>
              </a:rPr>
              <a:t>Denmark</a:t>
            </a:r>
          </a:p>
          <a:p>
            <a:pPr lvl="0" algn="ctr"/>
            <a:r>
              <a:rPr lang="en-GB" sz="2000" b="1" dirty="0" smtClean="0">
                <a:solidFill>
                  <a:schemeClr val="tx1">
                    <a:lumMod val="50000"/>
                  </a:schemeClr>
                </a:solidFill>
              </a:rPr>
              <a:t>France</a:t>
            </a:r>
          </a:p>
          <a:p>
            <a:pPr lvl="0" algn="ctr"/>
            <a:r>
              <a:rPr lang="en-GB" sz="2000" b="1" dirty="0" smtClean="0">
                <a:solidFill>
                  <a:schemeClr val="tx1">
                    <a:lumMod val="50000"/>
                  </a:schemeClr>
                </a:solidFill>
              </a:rPr>
              <a:t>Finland</a:t>
            </a:r>
          </a:p>
          <a:p>
            <a:pPr lvl="0" algn="ctr"/>
            <a:r>
              <a:rPr lang="en-GB" sz="2000" b="1" dirty="0" smtClean="0">
                <a:solidFill>
                  <a:schemeClr val="tx1">
                    <a:lumMod val="50000"/>
                  </a:schemeClr>
                </a:solidFill>
              </a:rPr>
              <a:t>Greece</a:t>
            </a:r>
          </a:p>
          <a:p>
            <a:pPr lvl="0" algn="ctr"/>
            <a:r>
              <a:rPr lang="en-GB" sz="2000" b="1" dirty="0" smtClean="0">
                <a:solidFill>
                  <a:schemeClr val="tx1">
                    <a:lumMod val="50000"/>
                  </a:schemeClr>
                </a:solidFill>
              </a:rPr>
              <a:t>Hungary</a:t>
            </a:r>
          </a:p>
          <a:p>
            <a:pPr lvl="0" algn="ctr"/>
            <a:r>
              <a:rPr lang="en-GB" sz="2000" b="1" dirty="0" smtClean="0">
                <a:solidFill>
                  <a:schemeClr val="tx1">
                    <a:lumMod val="50000"/>
                  </a:schemeClr>
                </a:solidFill>
              </a:rPr>
              <a:t>Netherlands</a:t>
            </a:r>
          </a:p>
          <a:p>
            <a:pPr lvl="0" algn="ctr"/>
            <a:r>
              <a:rPr lang="en-GB" sz="2000" b="1" dirty="0" smtClean="0">
                <a:solidFill>
                  <a:schemeClr val="tx1">
                    <a:lumMod val="50000"/>
                  </a:schemeClr>
                </a:solidFill>
              </a:rPr>
              <a:t>Slovak Republic</a:t>
            </a:r>
          </a:p>
          <a:p>
            <a:pPr algn="ctr"/>
            <a:r>
              <a:rPr lang="en-GB" sz="2000" b="1" dirty="0" smtClean="0">
                <a:solidFill>
                  <a:schemeClr val="tx1">
                    <a:lumMod val="50000"/>
                  </a:schemeClr>
                </a:solidFill>
              </a:rPr>
              <a:t>Sweden</a:t>
            </a:r>
          </a:p>
          <a:p>
            <a:pPr algn="ctr"/>
            <a:r>
              <a:rPr lang="en-GB" sz="2000" b="1" dirty="0" smtClean="0">
                <a:solidFill>
                  <a:schemeClr val="tx1">
                    <a:lumMod val="50000"/>
                  </a:schemeClr>
                </a:solidFill>
              </a:rPr>
              <a:t>United Kingdom</a:t>
            </a:r>
            <a:r>
              <a:rPr lang="en-GB" sz="2000" dirty="0" smtClean="0">
                <a:solidFill>
                  <a:schemeClr val="tx1">
                    <a:lumMod val="50000"/>
                  </a:schemeClr>
                </a:solidFill>
              </a:rPr>
              <a:t> </a:t>
            </a:r>
            <a:endParaRPr lang="en-GB" sz="2000" dirty="0">
              <a:solidFill>
                <a:schemeClr val="tx1">
                  <a:lumMod val="50000"/>
                </a:schemeClr>
              </a:solidFill>
            </a:endParaRPr>
          </a:p>
        </p:txBody>
      </p:sp>
    </p:spTree>
    <p:extLst>
      <p:ext uri="{BB962C8B-B14F-4D97-AF65-F5344CB8AC3E}">
        <p14:creationId xmlns:p14="http://schemas.microsoft.com/office/powerpoint/2010/main" val="10351011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4E623AE0B855E041B1290D0883742A68" ma:contentTypeVersion="50" ma:contentTypeDescription="" ma:contentTypeScope="" ma:versionID="5fbfb168b35c22a91cce6689ac04ce44">
  <xsd:schema xmlns:xsd="http://www.w3.org/2001/XMLSchema" xmlns:xs="http://www.w3.org/2001/XMLSchema" xmlns:p="http://schemas.microsoft.com/office/2006/metadata/properties" xmlns:ns2="54c4cd27-f286-408f-9ce0-33c1e0f3ab39" xmlns:ns3="c0e75541-f54f-401c-9a34-cb7fded40982" xmlns:ns4="ca82dde9-3436-4d3d-bddd-d31447390034" xmlns:ns5="bbc7a7a3-1361-4a32-9a19-e150eb4da2ba" xmlns:ns6="c9f238dd-bb73-4aef-a7a5-d644ad823e52" xmlns:ns7="http://schemas.microsoft.com/sharepoint/v4" targetNamespace="http://schemas.microsoft.com/office/2006/metadata/properties" ma:root="true" ma:fieldsID="ea027d02dc1e7a2b844f86e686895c08" ns2:_="" ns3:_="" ns4:_="" ns5:_="" ns6:_="" ns7:_="">
    <xsd:import namespace="54c4cd27-f286-408f-9ce0-33c1e0f3ab39"/>
    <xsd:import namespace="c0e75541-f54f-401c-9a34-cb7fded40982"/>
    <xsd:import namespace="ca82dde9-3436-4d3d-bddd-d31447390034"/>
    <xsd:import namespace="bbc7a7a3-1361-4a32-9a19-e150eb4da2ba"/>
    <xsd:import namespace="c9f238dd-bb73-4aef-a7a5-d644ad823e52"/>
    <xsd:import namespace="http://schemas.microsoft.com/sharepoint/v4"/>
    <xsd:element name="properties">
      <xsd:complexType>
        <xsd:sequence>
          <xsd:element name="documentManagement">
            <xsd:complexType>
              <xsd:all>
                <xsd:element ref="ns2:OECDMeetingDate" minOccurs="0"/>
                <xsd:element ref="ns4:OECDlanguage" minOccurs="0"/>
                <xsd:element ref="ns3:OECDExpirationDate" minOccurs="0"/>
                <xsd:element ref="ns5:OECDProjectLookup" minOccurs="0"/>
                <xsd:element ref="ns5:OECDProjectManager" minOccurs="0"/>
                <xsd:element ref="ns5:OECDProjectMembers" minOccurs="0"/>
                <xsd:element ref="ns5:OECDMainProject" minOccurs="0"/>
                <xsd:element ref="ns5:OECDPinnedBy" minOccurs="0"/>
                <xsd:element ref="ns2:OECDKimStatus" minOccurs="0"/>
                <xsd:element ref="ns6:eShareCountryTaxHTField0" minOccurs="0"/>
                <xsd:element ref="ns6:eShareTopicTaxHTField0" minOccurs="0"/>
                <xsd:element ref="ns6:eShareKeywordsTaxHTField0" minOccurs="0"/>
                <xsd:element ref="ns6:eShareCommitteeTaxHTField0" minOccurs="0"/>
                <xsd:element ref="ns6:eSharePWBTaxHTField0" minOccurs="0"/>
                <xsd:element ref="ns2:OECDKimProvenance" minOccurs="0"/>
                <xsd:element ref="ns4:TaxCatchAll" minOccurs="0"/>
                <xsd:element ref="ns4:TaxCatchAllLabel" minOccurs="0"/>
                <xsd:element ref="ns2:OECDKimBussinessContext" minOccurs="0"/>
                <xsd:element ref="ns5:b5734379896a43bfa9844e286e5b2c8d" minOccurs="0"/>
                <xsd:element ref="ns3:i38748f9a9154900b8a26f19217530ef" minOccurs="0"/>
                <xsd:element ref="ns5:fc991543b5234ffe9aadfa6c2c5f4ba5" minOccurs="0"/>
                <xsd:element ref="ns5:OECDSharingStatus" minOccurs="0"/>
                <xsd:element ref="ns5:OECDCommunityDocumentURL" minOccurs="0"/>
                <xsd:element ref="ns5:OECDCommunityDocumentID" minOccurs="0"/>
                <xsd:element ref="ns5:OECDTagsCache" minOccurs="0"/>
                <xsd:element ref="ns3:eShareHorizProjTaxHTField0" minOccurs="0"/>
                <xsd:element ref="ns3:OECDAllRelatedUsers" minOccurs="0"/>
                <xsd:element ref="ns5:SharedWithUsers" minOccurs="0"/>
                <xsd:element ref="ns7: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MeetingDate" ma:index="4" nillable="true" ma:displayName="Meeting Date" ma:default="" ma:format="DateOnly" ma:hidden="true" ma:internalName="OECDMeetingDate">
      <xsd:simpleType>
        <xsd:restriction base="dms:DateTime"/>
      </xsd:simpleType>
    </xsd:element>
    <xsd:element name="OECDKimStatus" ma:index="16" nillable="true" ma:displayName="Kim status" ma:default="Draft" ma:description="" ma:format="Dropdown" ma:hidden="true" ma:internalName="OECDKimStatus" ma:readOnly="false">
      <xsd:simpleType>
        <xsd:restriction base="dms:Choice">
          <xsd:enumeration value="Draft"/>
          <xsd:enumeration value="Final"/>
        </xsd:restriction>
      </xsd:simpleType>
    </xsd:element>
    <xsd:element name="OECDKimProvenance" ma:index="27" nillable="true" ma:displayName="Kim provenance" ma:description="" ma:hidden="true" ma:internalName="OECDKimProvenance">
      <xsd:simpleType>
        <xsd:restriction base="dms:Text">
          <xsd:maxLength value="255"/>
        </xsd:restriction>
      </xsd:simpleType>
    </xsd:element>
    <xsd:element name="OECDKimBussinessContext" ma:index="31" nillable="true" ma:displayName="Kim business context" ma:description="" ma:hidden="true" ma:internalName="OECDKimBussinessContex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e75541-f54f-401c-9a34-cb7fded40982"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ma:readOnly="false">
      <xsd:simpleType>
        <xsd:restriction base="dms:DateTime"/>
      </xsd:simpleType>
    </xsd:element>
    <xsd:element name="i38748f9a9154900b8a26f19217530ef" ma:index="33" nillable="true" ma:taxonomy="true" ma:internalName="i38748f9a9154900b8a26f19217530ef" ma:taxonomyFieldName="OECDHorizontalProjects" ma:displayName="Horizontal project" ma:readOnly="false" ma:default="" ma:fieldId="{238748f9-a915-4900-b8a2-6f19217530ef}"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40" nillable="true" ma:displayName="OECDHorizontalProjects_0" ma:description="" ma:hidden="true" ma:internalName="eShareHorizProjTaxHTField0">
      <xsd:simpleType>
        <xsd:restriction base="dms:Note"/>
      </xsd:simpleType>
    </xsd:element>
    <xsd:element name="OECDAllRelatedUsers" ma:index="41"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OECDlanguage" ma:index="5"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 ma:index="29" nillable="true" ma:displayName="Taxonomy Catch All Column" ma:description="" ma:hidden="true" ma:list="{53561090-12f8-4042-a5cb-68ff0701e989}" ma:internalName="TaxCatchAll" ma:showField="CatchAllData" ma:web="c0e75541-f54f-401c-9a34-cb7fded40982">
      <xsd:complexType>
        <xsd:complexContent>
          <xsd:extension base="dms:MultiChoiceLookup">
            <xsd:sequence>
              <xsd:element name="Value" type="dms:Lookup" maxOccurs="unbounded" minOccurs="0" nillable="true"/>
            </xsd:sequence>
          </xsd:extension>
        </xsd:complexContent>
      </xsd:complexType>
    </xsd:element>
    <xsd:element name="TaxCatchAllLabel" ma:index="30" nillable="true" ma:displayName="Taxonomy Catch All Column1" ma:description="" ma:hidden="true" ma:list="{53561090-12f8-4042-a5cb-68ff0701e989}" ma:internalName="TaxCatchAllLabel" ma:readOnly="true" ma:showField="CatchAllDataLabel" ma:web="c0e75541-f54f-401c-9a34-cb7fded4098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c7a7a3-1361-4a32-9a19-e150eb4da2ba"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96bfc537-3f4a-49f4-8bd3-4998d9b1134f" ma:internalName="OECDProjectLookup" ma:readOnly="false" ma:showField="OECDShortProjectName" ma:web="bbc7a7a3-1361-4a32-9a19-e150eb4da2ba">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96bfc537-3f4a-49f4-8bd3-4998d9b1134f"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5734379896a43bfa9844e286e5b2c8d" ma:index="32" nillable="true" ma:displayName="Deliverable owner_0" ma:hidden="true" ma:internalName="b5734379896a43bfa9844e286e5b2c8d">
      <xsd:simpleType>
        <xsd:restriction base="dms:Note"/>
      </xsd:simpleType>
    </xsd:element>
    <xsd:element name="fc991543b5234ffe9aadfa6c2c5f4ba5" ma:index="34" nillable="true" ma:taxonomy="true" ma:internalName="fc991543b5234ffe9aadfa6c2c5f4ba5" ma:taxonomyFieldName="OECDProjectOwnerStructure" ma:displayName="Project owner" ma:readOnly="false" ma:default="" ma:fieldId="fc991543-b523-4ffe-9aad-fa6c2c5f4ba5"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OECDSharingStatus" ma:index="35" nillable="true" ma:displayName="O.N.E Document Sharing Status" ma:description="" ma:hidden="true" ma:internalName="OECDSharingStatus">
      <xsd:simpleType>
        <xsd:restriction base="dms:Text"/>
      </xsd:simpleType>
    </xsd:element>
    <xsd:element name="OECDCommunityDocumentURL" ma:index="36" nillable="true" ma:displayName="O.N.E Community Document URL" ma:description="" ma:hidden="true" ma:internalName="OECDCommunityDocumentURL">
      <xsd:simpleType>
        <xsd:restriction base="dms:Text"/>
      </xsd:simpleType>
    </xsd:element>
    <xsd:element name="OECDCommunityDocumentID" ma:index="37" nillable="true" ma:displayName="O.N.E Community Document ID" ma:decimals="0" ma:description="" ma:hidden="true" ma:internalName="OECDCommunityDocumentID">
      <xsd:simpleType>
        <xsd:restriction base="dms:Number"/>
      </xsd:simpleType>
    </xsd:element>
    <xsd:element name="OECDTagsCache" ma:index="39" nillable="true" ma:displayName="Tags cache" ma:description="" ma:hidden="true" ma:internalName="OECDTagsCache">
      <xsd:simpleType>
        <xsd:restriction base="dms:Note"/>
      </xsd:simpleType>
    </xsd:element>
    <xsd:element name="SharedWithUsers" ma:index="4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18" nillable="true" ma:taxonomy="true" ma:internalName="eShareCountryTaxHTField0" ma:taxonomyFieldName="OECDCountry" ma:displayName="Country"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19" nillable="true" ma:taxonomy="true" ma:internalName="eShareTopicTaxHTField0" ma:taxonomyFieldName="OECDTopic" ma:displayName="Topic"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0"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1" nillable="true" ma:taxonomy="true" ma:internalName="eShareCommitteeTaxHTField0" ma:taxonomyFieldName="OECDCommittee" ma:displayName="Committee"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2" nillable="true" ma:taxonomy="true" ma:internalName="eSharePWBTaxHTField0" ma:taxonomyFieldName="OECDPWB" ma:displayName="PWB" ma:fieldId="{fe327ce1-b783-48aa-9b0b-52ad26d1c9f6}"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OECDListFormCollapsible</Display>
  <Edit>OECDListFormCollapsible</Edit>
  <New>OECDListFormCollapsible</New>
</FormTemplates>
</file>

<file path=customXml/item3.xml><?xml version="1.0" encoding="utf-8"?>
<p:properties xmlns:p="http://schemas.microsoft.com/office/2006/metadata/properties" xmlns:xsi="http://www.w3.org/2001/XMLSchema-instance" xmlns:pc="http://schemas.microsoft.com/office/infopath/2007/PartnerControls">
  <documentManagement>
    <i38748f9a9154900b8a26f19217530ef xmlns="c0e75541-f54f-401c-9a34-cb7fded40982">
      <Terms xmlns="http://schemas.microsoft.com/office/infopath/2007/PartnerControls"/>
    </i38748f9a9154900b8a26f19217530ef>
    <OECDSharingStatus xmlns="bbc7a7a3-1361-4a32-9a19-e150eb4da2ba" xsi:nil="true"/>
    <OECDKimBussinessContext xmlns="54c4cd27-f286-408f-9ce0-33c1e0f3ab39" xsi:nil="true"/>
    <OECDlanguage xmlns="ca82dde9-3436-4d3d-bddd-d31447390034">English</OECDlanguage>
    <eSharePWBTaxHTField0 xmlns="c9f238dd-bb73-4aef-a7a5-d644ad823e52">
      <Terms xmlns="http://schemas.microsoft.com/office/infopath/2007/PartnerControls">
        <TermInfo xmlns="http://schemas.microsoft.com/office/infopath/2007/PartnerControls">
          <TermName xmlns="http://schemas.microsoft.com/office/infopath/2007/PartnerControls">2017-18</TermName>
          <TermId xmlns="http://schemas.microsoft.com/office/infopath/2007/PartnerControls">ffda23c2-cd1b-45cc-b3f4-67b12010cc58</TermId>
        </TermInfo>
      </Terms>
    </eSharePWBTaxHTField0>
    <IconOverlay xmlns="http://schemas.microsoft.com/sharepoint/v4" xsi:nil="true"/>
    <OECDProjectLookup xmlns="bbc7a7a3-1361-4a32-9a19-e150eb4da2ba">10</OECDProjectLookup>
    <OECDMainProject xmlns="bbc7a7a3-1361-4a32-9a19-e150eb4da2ba" xsi:nil="true"/>
    <OECDPinnedBy xmlns="bbc7a7a3-1361-4a32-9a19-e150eb4da2ba">
      <UserInfo>
        <DisplayName/>
        <AccountId xsi:nil="true"/>
        <AccountType/>
      </UserInfo>
    </OECDPinnedBy>
    <b5734379896a43bfa9844e286e5b2c8d xmlns="bbc7a7a3-1361-4a32-9a19-e150eb4da2ba" xsi:nil="true"/>
    <OECDExpirationDate xmlns="c0e75541-f54f-401c-9a34-cb7fded40982" xsi:nil="true"/>
    <OECDProjectManager xmlns="bbc7a7a3-1361-4a32-9a19-e150eb4da2ba">
      <UserInfo>
        <DisplayName/>
        <AccountId>865</AccountId>
        <AccountType/>
      </UserInfo>
    </OECDProjectManager>
    <OECDMeetingDate xmlns="54c4cd27-f286-408f-9ce0-33c1e0f3ab39" xsi:nil="true"/>
    <OECDTagsCache xmlns="bbc7a7a3-1361-4a32-9a19-e150eb4da2ba" xsi:nil="true"/>
    <eShareHorizProjTaxHTField0 xmlns="c0e75541-f54f-401c-9a34-cb7fded40982" xsi:nil="true"/>
    <eShareCommitteeTaxHTField0 xmlns="c9f238dd-bb73-4aef-a7a5-d644ad823e52">
      <Terms xmlns="http://schemas.microsoft.com/office/infopath/2007/PartnerControls"/>
    </eShareCommitteeTaxHTField0>
    <OECDProjectMembers xmlns="bbc7a7a3-1361-4a32-9a19-e150eb4da2ba">
      <UserInfo>
        <DisplayName>ALLAIN-DUPRE Dorothee, CFE/ESG</DisplayName>
        <AccountId>984</AccountId>
        <AccountType/>
      </UserInfo>
      <UserInfo>
        <DisplayName>GOSSELIN Nathalie, CFE</DisplayName>
        <AccountId>61</AccountId>
        <AccountType/>
      </UserInfo>
      <UserInfo>
        <DisplayName>VICTOR Charles, CFE/ESG</DisplayName>
        <AccountId>965</AccountId>
        <AccountType/>
      </UserInfo>
      <UserInfo>
        <DisplayName>KAMAL-CHAOUI Lamia, CFE</DisplayName>
        <AccountId>865</AccountId>
        <AccountType/>
      </UserInfo>
      <UserInfo>
        <DisplayName>MAGUIRE Karen, CFE</DisplayName>
        <AccountId>647</AccountId>
        <AccountType/>
      </UserInfo>
      <UserInfo>
        <DisplayName>CLAVREUL Delphine, CFE</DisplayName>
        <AccountId>512</AccountId>
        <AccountType/>
      </UserInfo>
      <UserInfo>
        <DisplayName>ARBEL Pauline, CFE/COM</DisplayName>
        <AccountId>1037</AccountId>
        <AccountType/>
      </UserInfo>
      <UserInfo>
        <DisplayName>KIM Hyung-Tae, CFE/CITY</DisplayName>
        <AccountId>916</AccountId>
        <AccountType/>
      </UserInfo>
    </OECDProjectMembers>
    <OECDKimProvenance xmlns="54c4cd27-f286-408f-9ce0-33c1e0f3ab39" xsi:nil="true"/>
    <fc991543b5234ffe9aadfa6c2c5f4ba5 xmlns="bbc7a7a3-1361-4a32-9a19-e150eb4da2ba">
      <Terms xmlns="http://schemas.microsoft.com/office/infopath/2007/PartnerControls"/>
    </fc991543b5234ffe9aadfa6c2c5f4ba5>
    <OECDCommunityDocumentURL xmlns="bbc7a7a3-1361-4a32-9a19-e150eb4da2ba" xsi:nil="true"/>
    <OECDKimStatus xmlns="54c4cd27-f286-408f-9ce0-33c1e0f3ab39">Draft</OECDKimStatus>
    <eShareCountryTaxHTField0 xmlns="c9f238dd-bb73-4aef-a7a5-d644ad823e52">
      <Terms xmlns="http://schemas.microsoft.com/office/infopath/2007/PartnerControls"/>
    </eShareCountryTaxHTField0>
    <eShareTopicTaxHTField0 xmlns="c9f238dd-bb73-4aef-a7a5-d644ad823e52">
      <Terms xmlns="http://schemas.microsoft.com/office/infopath/2007/PartnerControls"/>
    </eShareTopicTaxHTField0>
    <eShareKeywordsTaxHTField0 xmlns="c9f238dd-bb73-4aef-a7a5-d644ad823e52">
      <Terms xmlns="http://schemas.microsoft.com/office/infopath/2007/PartnerControls">
        <TermInfo xmlns="http://schemas.microsoft.com/office/infopath/2007/PartnerControls">
          <TermName xmlns="http://schemas.microsoft.com/office/infopath/2007/PartnerControls">Champion Mayors</TermName>
          <TermId xmlns="http://schemas.microsoft.com/office/infopath/2007/PartnerControls">07fb09d2-5e87-47df-8869-37eb29c8c862</TermId>
        </TermInfo>
      </Terms>
    </eShareKeywordsTaxHTField0>
    <OECDCommunityDocumentID xmlns="bbc7a7a3-1361-4a32-9a19-e150eb4da2ba" xsi:nil="true"/>
    <OECDAllRelatedUsers xmlns="c0e75541-f54f-401c-9a34-cb7fded40982">
      <UserInfo>
        <DisplayName/>
        <AccountId xsi:nil="true"/>
        <AccountType/>
      </UserInfo>
    </OECDAllRelatedUsers>
    <TaxCatchAll xmlns="ca82dde9-3436-4d3d-bddd-d31447390034">
      <Value>210</Value>
      <Value>207</Value>
    </TaxCatchAll>
  </documentManagement>
</p:properties>
</file>

<file path=customXml/item4.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5.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Props1.xml><?xml version="1.0" encoding="utf-8"?>
<ds:datastoreItem xmlns:ds="http://schemas.openxmlformats.org/officeDocument/2006/customXml" ds:itemID="{9CB531C1-7B8B-4903-8E2F-590E4528E2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4cd27-f286-408f-9ce0-33c1e0f3ab39"/>
    <ds:schemaRef ds:uri="c0e75541-f54f-401c-9a34-cb7fded40982"/>
    <ds:schemaRef ds:uri="ca82dde9-3436-4d3d-bddd-d31447390034"/>
    <ds:schemaRef ds:uri="bbc7a7a3-1361-4a32-9a19-e150eb4da2ba"/>
    <ds:schemaRef ds:uri="c9f238dd-bb73-4aef-a7a5-d644ad823e5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2F0443-A7F8-4472-8659-A29B1C1D27DC}">
  <ds:schemaRefs>
    <ds:schemaRef ds:uri="http://schemas.microsoft.com/sharepoint/v3/contenttype/forms"/>
  </ds:schemaRefs>
</ds:datastoreItem>
</file>

<file path=customXml/itemProps3.xml><?xml version="1.0" encoding="utf-8"?>
<ds:datastoreItem xmlns:ds="http://schemas.openxmlformats.org/officeDocument/2006/customXml" ds:itemID="{821A134F-FDB4-411E-9A22-3B9E476C1B22}">
  <ds:schemaRefs>
    <ds:schemaRef ds:uri="http://purl.org/dc/terms/"/>
    <ds:schemaRef ds:uri="http://schemas.openxmlformats.org/package/2006/metadata/core-properties"/>
    <ds:schemaRef ds:uri="c9f238dd-bb73-4aef-a7a5-d644ad823e52"/>
    <ds:schemaRef ds:uri="http://schemas.microsoft.com/office/2006/documentManagement/types"/>
    <ds:schemaRef ds:uri="http://schemas.microsoft.com/office/infopath/2007/PartnerControls"/>
    <ds:schemaRef ds:uri="ca82dde9-3436-4d3d-bddd-d31447390034"/>
    <ds:schemaRef ds:uri="http://purl.org/dc/elements/1.1/"/>
    <ds:schemaRef ds:uri="http://schemas.microsoft.com/office/2006/metadata/properties"/>
    <ds:schemaRef ds:uri="54c4cd27-f286-408f-9ce0-33c1e0f3ab39"/>
    <ds:schemaRef ds:uri="http://schemas.microsoft.com/sharepoint/v4"/>
    <ds:schemaRef ds:uri="c0e75541-f54f-401c-9a34-cb7fded40982"/>
    <ds:schemaRef ds:uri="bbc7a7a3-1361-4a32-9a19-e150eb4da2ba"/>
    <ds:schemaRef ds:uri="http://www.w3.org/XML/1998/namespace"/>
    <ds:schemaRef ds:uri="http://purl.org/dc/dcmitype/"/>
  </ds:schemaRefs>
</ds:datastoreItem>
</file>

<file path=customXml/itemProps4.xml><?xml version="1.0" encoding="utf-8"?>
<ds:datastoreItem xmlns:ds="http://schemas.openxmlformats.org/officeDocument/2006/customXml" ds:itemID="{31CB0A9B-7AA3-4B48-86C9-B5998436A290}">
  <ds:schemaRefs>
    <ds:schemaRef ds:uri="http://www.oecd.org/eshare/projectsentre/CtFieldPriority/"/>
    <ds:schemaRef ds:uri="http://schemas.microsoft.com/2003/10/Serialization/Arrays"/>
  </ds:schemaRefs>
</ds:datastoreItem>
</file>

<file path=customXml/itemProps5.xml><?xml version="1.0" encoding="utf-8"?>
<ds:datastoreItem xmlns:ds="http://schemas.openxmlformats.org/officeDocument/2006/customXml" ds:itemID="{D478731A-70F9-4743-89EB-8993B8FFF11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6856</TotalTime>
  <Words>1436</Words>
  <Application>Microsoft Office PowerPoint</Application>
  <PresentationFormat>On-screen Show (4:3)</PresentationFormat>
  <Paragraphs>186</Paragraphs>
  <Slides>25</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Yu Gothic UI</vt:lpstr>
      <vt:lpstr>Yu Gothic UI Light</vt:lpstr>
      <vt:lpstr>Arial</vt:lpstr>
      <vt:lpstr>Arial Narrow</vt:lpstr>
      <vt:lpstr>Calibri</vt:lpstr>
      <vt:lpstr>Georgia</vt:lpstr>
      <vt:lpstr>Segoe UI</vt:lpstr>
      <vt:lpstr>Tahoma</vt:lpstr>
      <vt:lpstr>Wingdings</vt:lpstr>
      <vt:lpstr>OECD_English_white</vt:lpstr>
      <vt:lpstr>THE CITY AS A CATALYST OF THE ECONOMY</vt:lpstr>
      <vt:lpstr>Introduction</vt:lpstr>
      <vt:lpstr>Objective of the presentation</vt:lpstr>
      <vt:lpstr>PowerPoint Presentation</vt:lpstr>
      <vt:lpstr>PowerPoint Presentation</vt:lpstr>
      <vt:lpstr>Regional productivity</vt:lpstr>
      <vt:lpstr>PowerPoint Presentation</vt:lpstr>
      <vt:lpstr>PowerPoint Presentation</vt:lpstr>
      <vt:lpstr>Two models of contribution of regions to national productivity</vt:lpstr>
      <vt:lpstr>Regional Productivity convergence Spain, TL2 regions, 2000=100 </vt:lpstr>
      <vt:lpstr>Regional Productivity divergence UK, TL2 regions, 2000=100 </vt:lpstr>
      <vt:lpstr>(Pseudo) contributions of regions to national productivity growth, 2000-2014</vt:lpstr>
      <vt:lpstr>How to address regional development trade-offs within countries? </vt:lpstr>
      <vt:lpstr>The geography of discontent</vt:lpstr>
      <vt:lpstr>Cities as laboratories for experimentation</vt:lpstr>
      <vt:lpstr>Enhancing innovation capacity in cities</vt:lpstr>
      <vt:lpstr>Case of UK</vt:lpstr>
      <vt:lpstr>UK Core Cities perform worse than second-tier cities in other OECD countries</vt:lpstr>
      <vt:lpstr>Core Cities suffer from low productivity</vt:lpstr>
      <vt:lpstr>Need for accessibility-supported economic development</vt:lpstr>
      <vt:lpstr>Deprived neighbourhoods hamper productivity and inclusive growth</vt:lpstr>
      <vt:lpstr>Key recommendations</vt:lpstr>
      <vt:lpstr>Conclusions</vt:lpstr>
      <vt:lpstr>National strategies to foster the role of cities and regions</vt:lpstr>
      <vt:lpstr>Thank you! </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migrants in cities</dc:title>
  <dc:creator>MULLER Gaëtan;Marissa.PLOUIN@oecd.org</dc:creator>
  <cp:lastModifiedBy>MATSUMOTO Tadashi, CFE/CITY</cp:lastModifiedBy>
  <cp:revision>424</cp:revision>
  <cp:lastPrinted>2019-09-23T12:46:07Z</cp:lastPrinted>
  <dcterms:created xsi:type="dcterms:W3CDTF">2016-12-16T13:03:41Z</dcterms:created>
  <dcterms:modified xsi:type="dcterms:W3CDTF">2019-11-26T10:34:04Z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0x0101008B4DD370EC31429186F3AD49F0D3098F00D44DBCB9EB4F45278CB5C9765BE5299500A4858B360C6A491AA753F8BCA47AA910004E623AE0B855E041B1290D0883742A68</vt:lpwstr>
  </property>
  <property fmtid="{D5CDD505-2E9C-101B-9397-08002B2CF9AE}" pid="3" name="OECDHorizontalProjects">
    <vt:lpwstr/>
  </property>
  <property fmtid="{D5CDD505-2E9C-101B-9397-08002B2CF9AE}" pid="4" name="OECDProjectOwnerStructure">
    <vt:lpwstr/>
  </property>
  <property fmtid="{D5CDD505-2E9C-101B-9397-08002B2CF9AE}" pid="5" name="OECDCountry">
    <vt:lpwstr/>
  </property>
  <property fmtid="{D5CDD505-2E9C-101B-9397-08002B2CF9AE}" pid="6" name="OECDTopic">
    <vt:lpwstr/>
  </property>
  <property fmtid="{D5CDD505-2E9C-101B-9397-08002B2CF9AE}" pid="7" name="OECDCommittee">
    <vt:lpwstr/>
  </property>
  <property fmtid="{D5CDD505-2E9C-101B-9397-08002B2CF9AE}" pid="8" name="OECDPWB">
    <vt:lpwstr>210;#2017-18|ffda23c2-cd1b-45cc-b3f4-67b12010cc58</vt:lpwstr>
  </property>
  <property fmtid="{D5CDD505-2E9C-101B-9397-08002B2CF9AE}" pid="9" name="OECDKeywords">
    <vt:lpwstr>207;#Champion Mayors|07fb09d2-5e87-47df-8869-37eb29c8c862</vt:lpwstr>
  </property>
  <property fmtid="{D5CDD505-2E9C-101B-9397-08002B2CF9AE}" pid="10" name="eShareOrganisationTaxHTField0">
    <vt:lpwstr/>
  </property>
  <property fmtid="{D5CDD505-2E9C-101B-9397-08002B2CF9AE}" pid="11" name="d0b6f6ac229144c2899590f0436d9385">
    <vt:lpwstr/>
  </property>
  <property fmtid="{D5CDD505-2E9C-101B-9397-08002B2CF9AE}" pid="12" name="OECDProject">
    <vt:lpwstr/>
  </property>
  <property fmtid="{D5CDD505-2E9C-101B-9397-08002B2CF9AE}" pid="13" name="OECDOrganisation">
    <vt:lpwstr/>
  </property>
  <property fmtid="{D5CDD505-2E9C-101B-9397-08002B2CF9AE}" pid="14" name="_docset_NoMedatataSyncRequired">
    <vt:lpwstr>False</vt:lpwstr>
  </property>
</Properties>
</file>